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Corben"/>
      <p:regular r:id="rId15"/>
    </p:embeddedFont>
    <p:embeddedFont>
      <p:font typeface="Corben"/>
      <p:regular r:id="rId16"/>
    </p:embeddedFont>
    <p:embeddedFont>
      <p:font typeface="Nobile"/>
      <p:regular r:id="rId17"/>
    </p:embeddedFont>
    <p:embeddedFont>
      <p:font typeface="Nobile"/>
      <p:regular r:id="rId18"/>
    </p:embeddedFont>
    <p:embeddedFont>
      <p:font typeface="Nobile"/>
      <p:regular r:id="rId19"/>
    </p:embeddedFont>
    <p:embeddedFont>
      <p:font typeface="Nobile"/>
      <p:regular r:id="rId20"/>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1002-1.png"/><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1003-1.png"/><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1004-1.png"/><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1005-1.png"/><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1006-1.png"/><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1007-1.png"/><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1008-1.png"/><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1009-1.pn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6.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757952"/>
            <a:ext cx="7556421" cy="2126337"/>
          </a:xfrm>
          <a:prstGeom prst="rect">
            <a:avLst/>
          </a:prstGeom>
          <a:noFill/>
          <a:ln/>
        </p:spPr>
        <p:txBody>
          <a:bodyPr wrap="square" lIns="0" tIns="0" rIns="0" bIns="0" rtlCol="0" anchor="t"/>
          <a:lstStyle/>
          <a:p>
            <a:pPr indent="0" marL="0">
              <a:lnSpc>
                <a:spcPts val="5550"/>
              </a:lnSpc>
              <a:buNone/>
            </a:pPr>
            <a:r>
              <a:rPr lang="en-US" sz="4450" dirty="0">
                <a:solidFill>
                  <a:srgbClr val="1B1B27"/>
                </a:solidFill>
                <a:latin typeface="Corben" pitchFamily="34" charset="0"/>
                <a:ea typeface="Corben" pitchFamily="34" charset="-122"/>
                <a:cs typeface="Corben" pitchFamily="34" charset="-120"/>
              </a:rPr>
              <a:t>Hijos de Pastores: Una Generación que También Necesita Cuidado</a:t>
            </a:r>
            <a:endParaRPr lang="en-US" sz="4450" dirty="0"/>
          </a:p>
        </p:txBody>
      </p:sp>
      <p:sp>
        <p:nvSpPr>
          <p:cNvPr id="4" name="Text 1"/>
          <p:cNvSpPr/>
          <p:nvPr/>
        </p:nvSpPr>
        <p:spPr>
          <a:xfrm>
            <a:off x="793790" y="3224451"/>
            <a:ext cx="7556421" cy="1814513"/>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Los hijos de los pastores crecen en un ambiente único dentro de la iglesia. A menudo son vistos como ejemplos, pero también son sometidos a grandes expectativas y críticas. Muchas veces se sienten aislados, presionados o sobrecargados por el ministerio de sus padres.</a:t>
            </a:r>
            <a:endParaRPr lang="en-US" sz="1750" dirty="0"/>
          </a:p>
        </p:txBody>
      </p:sp>
      <p:sp>
        <p:nvSpPr>
          <p:cNvPr id="5" name="Text 2"/>
          <p:cNvSpPr/>
          <p:nvPr/>
        </p:nvSpPr>
        <p:spPr>
          <a:xfrm>
            <a:off x="793790" y="5294114"/>
            <a:ext cx="7556421" cy="2177415"/>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Las Juntas de Cuidado y Desarrollo Ministerial tienen la responsabilidad de velar por el bienestar espiritual, emocional y social de los hijos de pastores, asegurando que no sean olvidados ni sobrecargados con expectativas irreales. El cuidado de los hijos de los ministros es clave para el bienestar de la familia pastoral y la salud de la iglesia.</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814745"/>
            <a:ext cx="13042821" cy="1417558"/>
          </a:xfrm>
          <a:prstGeom prst="rect">
            <a:avLst/>
          </a:prstGeom>
          <a:noFill/>
          <a:ln/>
        </p:spPr>
        <p:txBody>
          <a:bodyPr wrap="square" lIns="0" tIns="0" rIns="0" bIns="0" rtlCol="0" anchor="t"/>
          <a:lstStyle/>
          <a:p>
            <a:pPr indent="0" marL="0">
              <a:lnSpc>
                <a:spcPts val="5550"/>
              </a:lnSpc>
              <a:buNone/>
            </a:pPr>
            <a:r>
              <a:rPr lang="en-US" sz="4450" dirty="0">
                <a:solidFill>
                  <a:srgbClr val="1B1B27"/>
                </a:solidFill>
                <a:latin typeface="Corben" pitchFamily="34" charset="0"/>
                <a:ea typeface="Corben" pitchFamily="34" charset="-122"/>
                <a:cs typeface="Corben" pitchFamily="34" charset="-120"/>
              </a:rPr>
              <a:t>No Son "Hijos Perfectos", Son Personas con Llamado y Necesidades</a:t>
            </a:r>
            <a:endParaRPr lang="en-US" sz="4450" dirty="0"/>
          </a:p>
        </p:txBody>
      </p:sp>
      <p:sp>
        <p:nvSpPr>
          <p:cNvPr id="3" name="Shape 1"/>
          <p:cNvSpPr/>
          <p:nvPr/>
        </p:nvSpPr>
        <p:spPr>
          <a:xfrm>
            <a:off x="793790" y="2941082"/>
            <a:ext cx="510302" cy="510302"/>
          </a:xfrm>
          <a:prstGeom prst="roundRect">
            <a:avLst>
              <a:gd name="adj" fmla="val 18669"/>
            </a:avLst>
          </a:prstGeom>
          <a:solidFill>
            <a:srgbClr val="D2D9F9"/>
          </a:solidFill>
          <a:ln w="7620">
            <a:solidFill>
              <a:srgbClr val="B8BFDF"/>
            </a:solidFill>
            <a:prstDash val="solid"/>
          </a:ln>
        </p:spPr>
      </p:sp>
      <p:sp>
        <p:nvSpPr>
          <p:cNvPr id="4" name="Text 2"/>
          <p:cNvSpPr/>
          <p:nvPr/>
        </p:nvSpPr>
        <p:spPr>
          <a:xfrm>
            <a:off x="998696" y="3026093"/>
            <a:ext cx="100489" cy="340281"/>
          </a:xfrm>
          <a:prstGeom prst="rect">
            <a:avLst/>
          </a:prstGeom>
          <a:noFill/>
          <a:ln/>
        </p:spPr>
        <p:txBody>
          <a:bodyPr wrap="none" lIns="0" tIns="0" rIns="0" bIns="0" rtlCol="0" anchor="t"/>
          <a:lstStyle/>
          <a:p>
            <a:pPr algn="ctr" indent="0" marL="0">
              <a:lnSpc>
                <a:spcPts val="2650"/>
              </a:lnSpc>
              <a:buNone/>
            </a:pPr>
            <a:r>
              <a:rPr lang="en-US" sz="2650" dirty="0">
                <a:solidFill>
                  <a:srgbClr val="404155"/>
                </a:solidFill>
                <a:latin typeface="Corben" pitchFamily="34" charset="0"/>
                <a:ea typeface="Corben" pitchFamily="34" charset="-122"/>
                <a:cs typeface="Corben" pitchFamily="34" charset="-120"/>
              </a:rPr>
              <a:t>1</a:t>
            </a:r>
            <a:endParaRPr lang="en-US" sz="2650" dirty="0"/>
          </a:p>
        </p:txBody>
      </p:sp>
      <p:sp>
        <p:nvSpPr>
          <p:cNvPr id="5" name="Text 3"/>
          <p:cNvSpPr/>
          <p:nvPr/>
        </p:nvSpPr>
        <p:spPr>
          <a:xfrm>
            <a:off x="1530906" y="2941082"/>
            <a:ext cx="2992636" cy="354330"/>
          </a:xfrm>
          <a:prstGeom prst="rect">
            <a:avLst/>
          </a:prstGeom>
          <a:noFill/>
          <a:ln/>
        </p:spPr>
        <p:txBody>
          <a:bodyPr wrap="none" lIns="0" tIns="0" rIns="0" bIns="0" rtlCol="0" anchor="t"/>
          <a:lstStyle/>
          <a:p>
            <a:pPr indent="0" marL="0">
              <a:lnSpc>
                <a:spcPts val="2750"/>
              </a:lnSpc>
              <a:buNone/>
            </a:pPr>
            <a:r>
              <a:rPr lang="en-US" sz="2200" dirty="0">
                <a:solidFill>
                  <a:srgbClr val="404155"/>
                </a:solidFill>
                <a:latin typeface="Corben" pitchFamily="34" charset="0"/>
                <a:ea typeface="Corben" pitchFamily="34" charset="-122"/>
                <a:cs typeface="Corben" pitchFamily="34" charset="-120"/>
              </a:rPr>
              <a:t>Versículo: 1 Samuel 16:7</a:t>
            </a:r>
            <a:endParaRPr lang="en-US" sz="2200" dirty="0"/>
          </a:p>
        </p:txBody>
      </p:sp>
      <p:sp>
        <p:nvSpPr>
          <p:cNvPr id="6" name="Text 4"/>
          <p:cNvSpPr/>
          <p:nvPr/>
        </p:nvSpPr>
        <p:spPr>
          <a:xfrm>
            <a:off x="1530906" y="3431500"/>
            <a:ext cx="3459242" cy="1451610"/>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"Jehová no mira lo que mira el hombre; pues el hombre mira lo que está delante de sus ojos, pero Jehová mira el corazón."</a:t>
            </a:r>
            <a:endParaRPr lang="en-US" sz="1750" dirty="0"/>
          </a:p>
        </p:txBody>
      </p:sp>
      <p:sp>
        <p:nvSpPr>
          <p:cNvPr id="7" name="Shape 5"/>
          <p:cNvSpPr/>
          <p:nvPr/>
        </p:nvSpPr>
        <p:spPr>
          <a:xfrm>
            <a:off x="5216962" y="2941082"/>
            <a:ext cx="510302" cy="510302"/>
          </a:xfrm>
          <a:prstGeom prst="roundRect">
            <a:avLst>
              <a:gd name="adj" fmla="val 18669"/>
            </a:avLst>
          </a:prstGeom>
          <a:solidFill>
            <a:srgbClr val="D2D9F9"/>
          </a:solidFill>
          <a:ln w="7620">
            <a:solidFill>
              <a:srgbClr val="B8BFDF"/>
            </a:solidFill>
            <a:prstDash val="solid"/>
          </a:ln>
        </p:spPr>
      </p:sp>
      <p:sp>
        <p:nvSpPr>
          <p:cNvPr id="8" name="Text 6"/>
          <p:cNvSpPr/>
          <p:nvPr/>
        </p:nvSpPr>
        <p:spPr>
          <a:xfrm>
            <a:off x="5383411" y="3026093"/>
            <a:ext cx="177403" cy="340281"/>
          </a:xfrm>
          <a:prstGeom prst="rect">
            <a:avLst/>
          </a:prstGeom>
          <a:noFill/>
          <a:ln/>
        </p:spPr>
        <p:txBody>
          <a:bodyPr wrap="none" lIns="0" tIns="0" rIns="0" bIns="0" rtlCol="0" anchor="t"/>
          <a:lstStyle/>
          <a:p>
            <a:pPr algn="ctr" indent="0" marL="0">
              <a:lnSpc>
                <a:spcPts val="2650"/>
              </a:lnSpc>
              <a:buNone/>
            </a:pPr>
            <a:r>
              <a:rPr lang="en-US" sz="2650" dirty="0">
                <a:solidFill>
                  <a:srgbClr val="404155"/>
                </a:solidFill>
                <a:latin typeface="Corben" pitchFamily="34" charset="0"/>
                <a:ea typeface="Corben" pitchFamily="34" charset="-122"/>
                <a:cs typeface="Corben" pitchFamily="34" charset="-120"/>
              </a:rPr>
              <a:t>2</a:t>
            </a:r>
            <a:endParaRPr lang="en-US" sz="2650" dirty="0"/>
          </a:p>
        </p:txBody>
      </p:sp>
      <p:sp>
        <p:nvSpPr>
          <p:cNvPr id="9" name="Text 7"/>
          <p:cNvSpPr/>
          <p:nvPr/>
        </p:nvSpPr>
        <p:spPr>
          <a:xfrm>
            <a:off x="5954078" y="2941082"/>
            <a:ext cx="3068241" cy="354330"/>
          </a:xfrm>
          <a:prstGeom prst="rect">
            <a:avLst/>
          </a:prstGeom>
          <a:noFill/>
          <a:ln/>
        </p:spPr>
        <p:txBody>
          <a:bodyPr wrap="none" lIns="0" tIns="0" rIns="0" bIns="0" rtlCol="0" anchor="t"/>
          <a:lstStyle/>
          <a:p>
            <a:pPr indent="0" marL="0">
              <a:lnSpc>
                <a:spcPts val="2750"/>
              </a:lnSpc>
              <a:buNone/>
            </a:pPr>
            <a:r>
              <a:rPr lang="en-US" sz="2200" dirty="0">
                <a:solidFill>
                  <a:srgbClr val="404155"/>
                </a:solidFill>
                <a:latin typeface="Corben" pitchFamily="34" charset="0"/>
                <a:ea typeface="Corben" pitchFamily="34" charset="-122"/>
                <a:cs typeface="Corben" pitchFamily="34" charset="-120"/>
              </a:rPr>
              <a:t>Son como otros jóvenes</a:t>
            </a:r>
            <a:endParaRPr lang="en-US" sz="2200" dirty="0"/>
          </a:p>
        </p:txBody>
      </p:sp>
      <p:sp>
        <p:nvSpPr>
          <p:cNvPr id="10" name="Text 8"/>
          <p:cNvSpPr/>
          <p:nvPr/>
        </p:nvSpPr>
        <p:spPr>
          <a:xfrm>
            <a:off x="5954078" y="3431500"/>
            <a:ext cx="3459242" cy="2903220"/>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Los hijos de los pastores no son diferentes a otros jóvenes o niños de la iglesia. Necesitan el mismo amor, orientación y comprensión. Sin embargo, muchas veces se espera que sean ejemplares en todo solo por ser hijos de un ministro.</a:t>
            </a:r>
            <a:endParaRPr lang="en-US" sz="1750" dirty="0"/>
          </a:p>
        </p:txBody>
      </p:sp>
      <p:sp>
        <p:nvSpPr>
          <p:cNvPr id="11" name="Shape 9"/>
          <p:cNvSpPr/>
          <p:nvPr/>
        </p:nvSpPr>
        <p:spPr>
          <a:xfrm>
            <a:off x="9640133" y="2941082"/>
            <a:ext cx="510302" cy="510302"/>
          </a:xfrm>
          <a:prstGeom prst="roundRect">
            <a:avLst>
              <a:gd name="adj" fmla="val 18669"/>
            </a:avLst>
          </a:prstGeom>
          <a:solidFill>
            <a:srgbClr val="D2D9F9"/>
          </a:solidFill>
          <a:ln w="7620">
            <a:solidFill>
              <a:srgbClr val="B8BFDF"/>
            </a:solidFill>
            <a:prstDash val="solid"/>
          </a:ln>
        </p:spPr>
      </p:sp>
      <p:sp>
        <p:nvSpPr>
          <p:cNvPr id="12" name="Text 10"/>
          <p:cNvSpPr/>
          <p:nvPr/>
        </p:nvSpPr>
        <p:spPr>
          <a:xfrm>
            <a:off x="9799677" y="3026093"/>
            <a:ext cx="191095" cy="340281"/>
          </a:xfrm>
          <a:prstGeom prst="rect">
            <a:avLst/>
          </a:prstGeom>
          <a:noFill/>
          <a:ln/>
        </p:spPr>
        <p:txBody>
          <a:bodyPr wrap="none" lIns="0" tIns="0" rIns="0" bIns="0" rtlCol="0" anchor="t"/>
          <a:lstStyle/>
          <a:p>
            <a:pPr algn="ctr" indent="0" marL="0">
              <a:lnSpc>
                <a:spcPts val="2650"/>
              </a:lnSpc>
              <a:buNone/>
            </a:pPr>
            <a:r>
              <a:rPr lang="en-US" sz="2650" dirty="0">
                <a:solidFill>
                  <a:srgbClr val="404155"/>
                </a:solidFill>
                <a:latin typeface="Corben" pitchFamily="34" charset="0"/>
                <a:ea typeface="Corben" pitchFamily="34" charset="-122"/>
                <a:cs typeface="Corben" pitchFamily="34" charset="-120"/>
              </a:rPr>
              <a:t>3</a:t>
            </a:r>
            <a:endParaRPr lang="en-US" sz="2650" dirty="0"/>
          </a:p>
        </p:txBody>
      </p:sp>
      <p:sp>
        <p:nvSpPr>
          <p:cNvPr id="13" name="Text 11"/>
          <p:cNvSpPr/>
          <p:nvPr/>
        </p:nvSpPr>
        <p:spPr>
          <a:xfrm>
            <a:off x="10377249" y="2941082"/>
            <a:ext cx="3459242" cy="708660"/>
          </a:xfrm>
          <a:prstGeom prst="rect">
            <a:avLst/>
          </a:prstGeom>
          <a:noFill/>
          <a:ln/>
        </p:spPr>
        <p:txBody>
          <a:bodyPr wrap="square" lIns="0" tIns="0" rIns="0" bIns="0" rtlCol="0" anchor="t"/>
          <a:lstStyle/>
          <a:p>
            <a:pPr indent="0" marL="0">
              <a:lnSpc>
                <a:spcPts val="2750"/>
              </a:lnSpc>
              <a:buNone/>
            </a:pPr>
            <a:r>
              <a:rPr lang="en-US" sz="2200" dirty="0">
                <a:solidFill>
                  <a:srgbClr val="404155"/>
                </a:solidFill>
                <a:latin typeface="Corben" pitchFamily="34" charset="0"/>
                <a:ea typeface="Corben" pitchFamily="34" charset="-122"/>
                <a:cs typeface="Corben" pitchFamily="34" charset="-120"/>
              </a:rPr>
              <a:t>Responsabilidades de la Junta</a:t>
            </a:r>
            <a:endParaRPr lang="en-US" sz="2200" dirty="0"/>
          </a:p>
        </p:txBody>
      </p:sp>
      <p:sp>
        <p:nvSpPr>
          <p:cNvPr id="14" name="Text 12"/>
          <p:cNvSpPr/>
          <p:nvPr/>
        </p:nvSpPr>
        <p:spPr>
          <a:xfrm>
            <a:off x="10377249" y="3785830"/>
            <a:ext cx="3459242" cy="3629025"/>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Evitar poner expectativas irreales sobre los hijos de los pastores. Brindarles el mismo trato que a los demás jóvenes de la congregación. Asegurar que no sean sobrecargados con responsabilidades ministeriales innecesarias. Crear espacios donde puedan crecer espiritualmente sin presión.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290763"/>
          </a:xfrm>
          <a:prstGeom prst="rect">
            <a:avLst/>
          </a:prstGeom>
        </p:spPr>
      </p:pic>
      <p:sp>
        <p:nvSpPr>
          <p:cNvPr id="3" name="Text 0"/>
          <p:cNvSpPr/>
          <p:nvPr/>
        </p:nvSpPr>
        <p:spPr>
          <a:xfrm>
            <a:off x="641390" y="2963466"/>
            <a:ext cx="11776472" cy="572691"/>
          </a:xfrm>
          <a:prstGeom prst="rect">
            <a:avLst/>
          </a:prstGeom>
          <a:noFill/>
          <a:ln/>
        </p:spPr>
        <p:txBody>
          <a:bodyPr wrap="none" lIns="0" tIns="0" rIns="0" bIns="0" rtlCol="0" anchor="t"/>
          <a:lstStyle/>
          <a:p>
            <a:pPr indent="0" marL="0">
              <a:lnSpc>
                <a:spcPts val="4500"/>
              </a:lnSpc>
              <a:buNone/>
            </a:pPr>
            <a:r>
              <a:rPr lang="en-US" sz="3600" dirty="0">
                <a:solidFill>
                  <a:srgbClr val="1B1B27"/>
                </a:solidFill>
                <a:latin typeface="Corben" pitchFamily="34" charset="0"/>
                <a:ea typeface="Corben" pitchFamily="34" charset="-122"/>
                <a:cs typeface="Corben" pitchFamily="34" charset="-120"/>
              </a:rPr>
              <a:t>La Iglesia Debe Ser un Refugio, No una Carga para Ellos</a:t>
            </a:r>
            <a:endParaRPr lang="en-US" sz="3600" dirty="0"/>
          </a:p>
        </p:txBody>
      </p:sp>
      <p:sp>
        <p:nvSpPr>
          <p:cNvPr id="4" name="Shape 1"/>
          <p:cNvSpPr/>
          <p:nvPr/>
        </p:nvSpPr>
        <p:spPr>
          <a:xfrm>
            <a:off x="641390" y="3810953"/>
            <a:ext cx="4327088" cy="3745825"/>
          </a:xfrm>
          <a:prstGeom prst="roundRect">
            <a:avLst>
              <a:gd name="adj" fmla="val 2055"/>
            </a:avLst>
          </a:prstGeom>
          <a:solidFill>
            <a:srgbClr val="D2D9F9"/>
          </a:solidFill>
          <a:ln w="7620">
            <a:solidFill>
              <a:srgbClr val="B8BFDF"/>
            </a:solidFill>
            <a:prstDash val="solid"/>
          </a:ln>
        </p:spPr>
      </p:sp>
      <p:sp>
        <p:nvSpPr>
          <p:cNvPr id="5" name="Text 2"/>
          <p:cNvSpPr/>
          <p:nvPr/>
        </p:nvSpPr>
        <p:spPr>
          <a:xfrm>
            <a:off x="832247" y="4001810"/>
            <a:ext cx="2290763" cy="286345"/>
          </a:xfrm>
          <a:prstGeom prst="rect">
            <a:avLst/>
          </a:prstGeom>
          <a:noFill/>
          <a:ln/>
        </p:spPr>
        <p:txBody>
          <a:bodyPr wrap="none" lIns="0" tIns="0" rIns="0" bIns="0" rtlCol="0" anchor="t"/>
          <a:lstStyle/>
          <a:p>
            <a:pPr indent="0" marL="0">
              <a:lnSpc>
                <a:spcPts val="2250"/>
              </a:lnSpc>
              <a:buNone/>
            </a:pPr>
            <a:r>
              <a:rPr lang="en-US" sz="1800" dirty="0">
                <a:solidFill>
                  <a:srgbClr val="404155"/>
                </a:solidFill>
                <a:latin typeface="Corben" pitchFamily="34" charset="0"/>
                <a:ea typeface="Corben" pitchFamily="34" charset="-122"/>
                <a:cs typeface="Corben" pitchFamily="34" charset="-120"/>
              </a:rPr>
              <a:t>Versículo: Mateo 11:28</a:t>
            </a:r>
            <a:endParaRPr lang="en-US" sz="1800" dirty="0"/>
          </a:p>
        </p:txBody>
      </p:sp>
      <p:sp>
        <p:nvSpPr>
          <p:cNvPr id="6" name="Text 3"/>
          <p:cNvSpPr/>
          <p:nvPr/>
        </p:nvSpPr>
        <p:spPr>
          <a:xfrm>
            <a:off x="832247" y="4398050"/>
            <a:ext cx="3945374" cy="586264"/>
          </a:xfrm>
          <a:prstGeom prst="rect">
            <a:avLst/>
          </a:prstGeom>
          <a:noFill/>
          <a:ln/>
        </p:spPr>
        <p:txBody>
          <a:bodyPr wrap="square" lIns="0" tIns="0" rIns="0" bIns="0" rtlCol="0" anchor="t"/>
          <a:lstStyle/>
          <a:p>
            <a:pPr indent="0" marL="0">
              <a:lnSpc>
                <a:spcPts val="2300"/>
              </a:lnSpc>
              <a:buNone/>
            </a:pPr>
            <a:r>
              <a:rPr lang="en-US" sz="1400" dirty="0">
                <a:solidFill>
                  <a:srgbClr val="404155"/>
                </a:solidFill>
                <a:latin typeface="Nobile" pitchFamily="34" charset="0"/>
                <a:ea typeface="Nobile" pitchFamily="34" charset="-122"/>
                <a:cs typeface="Nobile" pitchFamily="34" charset="-120"/>
              </a:rPr>
              <a:t>"Venid a mí todos los que estáis trabajados y cargados, y yo os haré descansar."</a:t>
            </a:r>
            <a:endParaRPr lang="en-US" sz="1400" dirty="0"/>
          </a:p>
        </p:txBody>
      </p:sp>
      <p:sp>
        <p:nvSpPr>
          <p:cNvPr id="7" name="Shape 4"/>
          <p:cNvSpPr/>
          <p:nvPr/>
        </p:nvSpPr>
        <p:spPr>
          <a:xfrm>
            <a:off x="5151715" y="3810953"/>
            <a:ext cx="4327088" cy="3745825"/>
          </a:xfrm>
          <a:prstGeom prst="roundRect">
            <a:avLst>
              <a:gd name="adj" fmla="val 2055"/>
            </a:avLst>
          </a:prstGeom>
          <a:solidFill>
            <a:srgbClr val="D2D9F9"/>
          </a:solidFill>
          <a:ln w="7620">
            <a:solidFill>
              <a:srgbClr val="B8BFDF"/>
            </a:solidFill>
            <a:prstDash val="solid"/>
          </a:ln>
        </p:spPr>
      </p:sp>
      <p:sp>
        <p:nvSpPr>
          <p:cNvPr id="8" name="Text 5"/>
          <p:cNvSpPr/>
          <p:nvPr/>
        </p:nvSpPr>
        <p:spPr>
          <a:xfrm>
            <a:off x="5342573" y="4001810"/>
            <a:ext cx="2576155" cy="286345"/>
          </a:xfrm>
          <a:prstGeom prst="rect">
            <a:avLst/>
          </a:prstGeom>
          <a:noFill/>
          <a:ln/>
        </p:spPr>
        <p:txBody>
          <a:bodyPr wrap="none" lIns="0" tIns="0" rIns="0" bIns="0" rtlCol="0" anchor="t"/>
          <a:lstStyle/>
          <a:p>
            <a:pPr indent="0" marL="0">
              <a:lnSpc>
                <a:spcPts val="2250"/>
              </a:lnSpc>
              <a:buNone/>
            </a:pPr>
            <a:r>
              <a:rPr lang="en-US" sz="1800" dirty="0">
                <a:solidFill>
                  <a:srgbClr val="404155"/>
                </a:solidFill>
                <a:latin typeface="Corben" pitchFamily="34" charset="0"/>
                <a:ea typeface="Corben" pitchFamily="34" charset="-122"/>
                <a:cs typeface="Corben" pitchFamily="34" charset="-120"/>
              </a:rPr>
              <a:t>El riesgo del alejamiento</a:t>
            </a:r>
            <a:endParaRPr lang="en-US" sz="1800" dirty="0"/>
          </a:p>
        </p:txBody>
      </p:sp>
      <p:sp>
        <p:nvSpPr>
          <p:cNvPr id="9" name="Text 6"/>
          <p:cNvSpPr/>
          <p:nvPr/>
        </p:nvSpPr>
        <p:spPr>
          <a:xfrm>
            <a:off x="5342573" y="4398050"/>
            <a:ext cx="3945374" cy="1465659"/>
          </a:xfrm>
          <a:prstGeom prst="rect">
            <a:avLst/>
          </a:prstGeom>
          <a:noFill/>
          <a:ln/>
        </p:spPr>
        <p:txBody>
          <a:bodyPr wrap="square" lIns="0" tIns="0" rIns="0" bIns="0" rtlCol="0" anchor="t"/>
          <a:lstStyle/>
          <a:p>
            <a:pPr indent="0" marL="0">
              <a:lnSpc>
                <a:spcPts val="2300"/>
              </a:lnSpc>
              <a:buNone/>
            </a:pPr>
            <a:r>
              <a:rPr lang="en-US" sz="1400" dirty="0">
                <a:solidFill>
                  <a:srgbClr val="404155"/>
                </a:solidFill>
                <a:latin typeface="Nobile" pitchFamily="34" charset="0"/>
                <a:ea typeface="Nobile" pitchFamily="34" charset="-122"/>
                <a:cs typeface="Nobile" pitchFamily="34" charset="-120"/>
              </a:rPr>
              <a:t>Algunos hijos de pastores terminan alejándose de la iglesia porque la ven como un lugar de exigencias, juicio o falta de comprensión. Deben sentirse amados y aceptados en la iglesia, no presionados.</a:t>
            </a:r>
            <a:endParaRPr lang="en-US" sz="1400" dirty="0"/>
          </a:p>
        </p:txBody>
      </p:sp>
      <p:sp>
        <p:nvSpPr>
          <p:cNvPr id="10" name="Shape 7"/>
          <p:cNvSpPr/>
          <p:nvPr/>
        </p:nvSpPr>
        <p:spPr>
          <a:xfrm>
            <a:off x="9662041" y="3810953"/>
            <a:ext cx="4327088" cy="3745825"/>
          </a:xfrm>
          <a:prstGeom prst="roundRect">
            <a:avLst>
              <a:gd name="adj" fmla="val 2055"/>
            </a:avLst>
          </a:prstGeom>
          <a:solidFill>
            <a:srgbClr val="D2D9F9"/>
          </a:solidFill>
          <a:ln w="7620">
            <a:solidFill>
              <a:srgbClr val="B8BFDF"/>
            </a:solidFill>
            <a:prstDash val="solid"/>
          </a:ln>
        </p:spPr>
      </p:sp>
      <p:sp>
        <p:nvSpPr>
          <p:cNvPr id="11" name="Text 8"/>
          <p:cNvSpPr/>
          <p:nvPr/>
        </p:nvSpPr>
        <p:spPr>
          <a:xfrm>
            <a:off x="9852898" y="4001810"/>
            <a:ext cx="2290763" cy="286345"/>
          </a:xfrm>
          <a:prstGeom prst="rect">
            <a:avLst/>
          </a:prstGeom>
          <a:noFill/>
          <a:ln/>
        </p:spPr>
        <p:txBody>
          <a:bodyPr wrap="none" lIns="0" tIns="0" rIns="0" bIns="0" rtlCol="0" anchor="t"/>
          <a:lstStyle/>
          <a:p>
            <a:pPr indent="0" marL="0">
              <a:lnSpc>
                <a:spcPts val="2250"/>
              </a:lnSpc>
              <a:buNone/>
            </a:pPr>
            <a:r>
              <a:rPr lang="en-US" sz="1800" dirty="0">
                <a:solidFill>
                  <a:srgbClr val="404155"/>
                </a:solidFill>
                <a:latin typeface="Corben" pitchFamily="34" charset="0"/>
                <a:ea typeface="Corben" pitchFamily="34" charset="-122"/>
                <a:cs typeface="Corben" pitchFamily="34" charset="-120"/>
              </a:rPr>
              <a:t>Acciones de la Junta</a:t>
            </a:r>
            <a:endParaRPr lang="en-US" sz="1800" dirty="0"/>
          </a:p>
        </p:txBody>
      </p:sp>
      <p:sp>
        <p:nvSpPr>
          <p:cNvPr id="12" name="Text 9"/>
          <p:cNvSpPr/>
          <p:nvPr/>
        </p:nvSpPr>
        <p:spPr>
          <a:xfrm>
            <a:off x="9852898" y="4398050"/>
            <a:ext cx="3945374" cy="586264"/>
          </a:xfrm>
          <a:prstGeom prst="rect">
            <a:avLst/>
          </a:prstGeom>
          <a:noFill/>
          <a:ln/>
        </p:spPr>
        <p:txBody>
          <a:bodyPr wrap="square" lIns="0" tIns="0" rIns="0" bIns="0" rtlCol="0" anchor="t"/>
          <a:lstStyle/>
          <a:p>
            <a:pPr indent="0" marL="0">
              <a:lnSpc>
                <a:spcPts val="2300"/>
              </a:lnSpc>
              <a:buNone/>
            </a:pPr>
            <a:r>
              <a:rPr lang="en-US" sz="1400" dirty="0">
                <a:solidFill>
                  <a:srgbClr val="404155"/>
                </a:solidFill>
                <a:latin typeface="Nobile" pitchFamily="34" charset="0"/>
                <a:ea typeface="Nobile" pitchFamily="34" charset="-122"/>
                <a:cs typeface="Nobile" pitchFamily="34" charset="-120"/>
              </a:rPr>
              <a:t>• Fomentar una cultura de aceptación y gracia en la iglesia.</a:t>
            </a:r>
            <a:endParaRPr lang="en-US" sz="1400" dirty="0"/>
          </a:p>
        </p:txBody>
      </p:sp>
      <p:sp>
        <p:nvSpPr>
          <p:cNvPr id="13" name="Text 10"/>
          <p:cNvSpPr/>
          <p:nvPr/>
        </p:nvSpPr>
        <p:spPr>
          <a:xfrm>
            <a:off x="9852898" y="5094208"/>
            <a:ext cx="3945374" cy="586264"/>
          </a:xfrm>
          <a:prstGeom prst="rect">
            <a:avLst/>
          </a:prstGeom>
          <a:noFill/>
          <a:ln/>
        </p:spPr>
        <p:txBody>
          <a:bodyPr wrap="square" lIns="0" tIns="0" rIns="0" bIns="0" rtlCol="0" anchor="t"/>
          <a:lstStyle/>
          <a:p>
            <a:pPr indent="0" marL="0">
              <a:lnSpc>
                <a:spcPts val="2300"/>
              </a:lnSpc>
              <a:buNone/>
            </a:pPr>
            <a:r>
              <a:rPr lang="en-US" sz="1400" dirty="0">
                <a:solidFill>
                  <a:srgbClr val="404155"/>
                </a:solidFill>
                <a:latin typeface="Nobile" pitchFamily="34" charset="0"/>
                <a:ea typeface="Nobile" pitchFamily="34" charset="-122"/>
                <a:cs typeface="Nobile" pitchFamily="34" charset="-120"/>
              </a:rPr>
              <a:t>• Crear programas de apoyo y mentoría para los hijos de pastores.</a:t>
            </a:r>
            <a:endParaRPr lang="en-US" sz="1400" dirty="0"/>
          </a:p>
        </p:txBody>
      </p:sp>
      <p:sp>
        <p:nvSpPr>
          <p:cNvPr id="14" name="Text 11"/>
          <p:cNvSpPr/>
          <p:nvPr/>
        </p:nvSpPr>
        <p:spPr>
          <a:xfrm>
            <a:off x="9852898" y="5790367"/>
            <a:ext cx="3945374" cy="879396"/>
          </a:xfrm>
          <a:prstGeom prst="rect">
            <a:avLst/>
          </a:prstGeom>
          <a:noFill/>
          <a:ln/>
        </p:spPr>
        <p:txBody>
          <a:bodyPr wrap="square" lIns="0" tIns="0" rIns="0" bIns="0" rtlCol="0" anchor="t"/>
          <a:lstStyle/>
          <a:p>
            <a:pPr indent="0" marL="0">
              <a:lnSpc>
                <a:spcPts val="2300"/>
              </a:lnSpc>
              <a:buNone/>
            </a:pPr>
            <a:r>
              <a:rPr lang="en-US" sz="1400" dirty="0">
                <a:solidFill>
                  <a:srgbClr val="404155"/>
                </a:solidFill>
                <a:latin typeface="Nobile" pitchFamily="34" charset="0"/>
                <a:ea typeface="Nobile" pitchFamily="34" charset="-122"/>
                <a:cs typeface="Nobile" pitchFamily="34" charset="-120"/>
              </a:rPr>
              <a:t>• Asegurar que tengan oportunidades de disfrutar la comunidad cristiana sin sentir presión.</a:t>
            </a:r>
            <a:endParaRPr lang="en-US" sz="1400" dirty="0"/>
          </a:p>
        </p:txBody>
      </p:sp>
      <p:sp>
        <p:nvSpPr>
          <p:cNvPr id="15" name="Text 12"/>
          <p:cNvSpPr/>
          <p:nvPr/>
        </p:nvSpPr>
        <p:spPr>
          <a:xfrm>
            <a:off x="9852898" y="6779657"/>
            <a:ext cx="3945374" cy="586264"/>
          </a:xfrm>
          <a:prstGeom prst="rect">
            <a:avLst/>
          </a:prstGeom>
          <a:noFill/>
          <a:ln/>
        </p:spPr>
        <p:txBody>
          <a:bodyPr wrap="square" lIns="0" tIns="0" rIns="0" bIns="0" rtlCol="0" anchor="t"/>
          <a:lstStyle/>
          <a:p>
            <a:pPr indent="0" marL="0">
              <a:lnSpc>
                <a:spcPts val="2300"/>
              </a:lnSpc>
              <a:buNone/>
            </a:pPr>
            <a:r>
              <a:rPr lang="en-US" sz="1400" dirty="0">
                <a:solidFill>
                  <a:srgbClr val="404155"/>
                </a:solidFill>
                <a:latin typeface="Nobile" pitchFamily="34" charset="0"/>
                <a:ea typeface="Nobile" pitchFamily="34" charset="-122"/>
                <a:cs typeface="Nobile" pitchFamily="34" charset="-120"/>
              </a:rPr>
              <a:t>• Motivar a la iglesia a orar por los hijos de los pastores y no criticarlos injustamente.</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043851" y="848916"/>
            <a:ext cx="8029099" cy="1493044"/>
          </a:xfrm>
          <a:prstGeom prst="rect">
            <a:avLst/>
          </a:prstGeom>
          <a:noFill/>
          <a:ln/>
        </p:spPr>
        <p:txBody>
          <a:bodyPr wrap="square" lIns="0" tIns="0" rIns="0" bIns="0" rtlCol="0" anchor="t"/>
          <a:lstStyle/>
          <a:p>
            <a:pPr indent="0" marL="0">
              <a:lnSpc>
                <a:spcPts val="3900"/>
              </a:lnSpc>
              <a:buNone/>
            </a:pPr>
            <a:r>
              <a:rPr lang="en-US" sz="3100" dirty="0">
                <a:solidFill>
                  <a:srgbClr val="1B1B27"/>
                </a:solidFill>
                <a:latin typeface="Corben" pitchFamily="34" charset="0"/>
                <a:ea typeface="Corben" pitchFamily="34" charset="-122"/>
                <a:cs typeface="Corben" pitchFamily="34" charset="-120"/>
              </a:rPr>
              <a:t>Identidad y Llamado: No Todos Son Pastores en el Futuro, Pero Todos Son de Dios</a:t>
            </a:r>
            <a:endParaRPr lang="en-US" sz="3100" dirty="0"/>
          </a:p>
        </p:txBody>
      </p:sp>
      <p:sp>
        <p:nvSpPr>
          <p:cNvPr id="4" name="Shape 1"/>
          <p:cNvSpPr/>
          <p:nvPr/>
        </p:nvSpPr>
        <p:spPr>
          <a:xfrm>
            <a:off x="10046970" y="2580799"/>
            <a:ext cx="22860" cy="4799886"/>
          </a:xfrm>
          <a:prstGeom prst="roundRect">
            <a:avLst>
              <a:gd name="adj" fmla="val 292632"/>
            </a:avLst>
          </a:prstGeom>
          <a:solidFill>
            <a:srgbClr val="B8BFDF"/>
          </a:solidFill>
          <a:ln/>
        </p:spPr>
      </p:sp>
      <p:sp>
        <p:nvSpPr>
          <p:cNvPr id="5" name="Shape 2"/>
          <p:cNvSpPr/>
          <p:nvPr/>
        </p:nvSpPr>
        <p:spPr>
          <a:xfrm>
            <a:off x="9344680" y="2927509"/>
            <a:ext cx="557451" cy="22860"/>
          </a:xfrm>
          <a:prstGeom prst="roundRect">
            <a:avLst>
              <a:gd name="adj" fmla="val 292632"/>
            </a:avLst>
          </a:prstGeom>
          <a:solidFill>
            <a:srgbClr val="B8BFDF"/>
          </a:solidFill>
          <a:ln/>
        </p:spPr>
      </p:sp>
      <p:sp>
        <p:nvSpPr>
          <p:cNvPr id="6" name="Shape 3"/>
          <p:cNvSpPr/>
          <p:nvPr/>
        </p:nvSpPr>
        <p:spPr>
          <a:xfrm>
            <a:off x="9879270" y="2759869"/>
            <a:ext cx="358259" cy="358259"/>
          </a:xfrm>
          <a:prstGeom prst="roundRect">
            <a:avLst>
              <a:gd name="adj" fmla="val 18672"/>
            </a:avLst>
          </a:prstGeom>
          <a:solidFill>
            <a:srgbClr val="D2D9F9"/>
          </a:solidFill>
          <a:ln w="7620">
            <a:solidFill>
              <a:srgbClr val="B8BFDF"/>
            </a:solidFill>
            <a:prstDash val="solid"/>
          </a:ln>
        </p:spPr>
      </p:sp>
      <p:sp>
        <p:nvSpPr>
          <p:cNvPr id="7" name="Text 4"/>
          <p:cNvSpPr/>
          <p:nvPr/>
        </p:nvSpPr>
        <p:spPr>
          <a:xfrm>
            <a:off x="10023098" y="2819519"/>
            <a:ext cx="70604" cy="238958"/>
          </a:xfrm>
          <a:prstGeom prst="rect">
            <a:avLst/>
          </a:prstGeom>
          <a:noFill/>
          <a:ln/>
        </p:spPr>
        <p:txBody>
          <a:bodyPr wrap="none" lIns="0" tIns="0" rIns="0" bIns="0" rtlCol="0" anchor="t"/>
          <a:lstStyle/>
          <a:p>
            <a:pPr algn="ctr" indent="0" marL="0">
              <a:lnSpc>
                <a:spcPts val="1850"/>
              </a:lnSpc>
              <a:buNone/>
            </a:pPr>
            <a:r>
              <a:rPr lang="en-US" sz="1850" dirty="0">
                <a:solidFill>
                  <a:srgbClr val="404155"/>
                </a:solidFill>
                <a:latin typeface="Corben" pitchFamily="34" charset="0"/>
                <a:ea typeface="Corben" pitchFamily="34" charset="-122"/>
                <a:cs typeface="Corben" pitchFamily="34" charset="-120"/>
              </a:rPr>
              <a:t>1</a:t>
            </a:r>
            <a:endParaRPr lang="en-US" sz="1850" dirty="0"/>
          </a:p>
        </p:txBody>
      </p:sp>
      <p:sp>
        <p:nvSpPr>
          <p:cNvPr id="8" name="Text 5"/>
          <p:cNvSpPr/>
          <p:nvPr/>
        </p:nvSpPr>
        <p:spPr>
          <a:xfrm>
            <a:off x="7139226" y="2739985"/>
            <a:ext cx="2043232" cy="248841"/>
          </a:xfrm>
          <a:prstGeom prst="rect">
            <a:avLst/>
          </a:prstGeom>
          <a:noFill/>
          <a:ln/>
        </p:spPr>
        <p:txBody>
          <a:bodyPr wrap="none" lIns="0" tIns="0" rIns="0" bIns="0" rtlCol="0" anchor="t"/>
          <a:lstStyle/>
          <a:p>
            <a:pPr algn="r" indent="0" marL="0">
              <a:lnSpc>
                <a:spcPts val="1950"/>
              </a:lnSpc>
              <a:buNone/>
            </a:pPr>
            <a:r>
              <a:rPr lang="en-US" sz="1550" dirty="0">
                <a:solidFill>
                  <a:srgbClr val="404155"/>
                </a:solidFill>
                <a:latin typeface="Corben" pitchFamily="34" charset="0"/>
                <a:ea typeface="Corben" pitchFamily="34" charset="-122"/>
                <a:cs typeface="Corben" pitchFamily="34" charset="-120"/>
              </a:rPr>
              <a:t>Versículo: Jeremías 1:5</a:t>
            </a:r>
            <a:endParaRPr lang="en-US" sz="1550" dirty="0"/>
          </a:p>
        </p:txBody>
      </p:sp>
      <p:sp>
        <p:nvSpPr>
          <p:cNvPr id="9" name="Text 6"/>
          <p:cNvSpPr/>
          <p:nvPr/>
        </p:nvSpPr>
        <p:spPr>
          <a:xfrm>
            <a:off x="6043851" y="3084314"/>
            <a:ext cx="3138607" cy="1019175"/>
          </a:xfrm>
          <a:prstGeom prst="rect">
            <a:avLst/>
          </a:prstGeom>
          <a:noFill/>
          <a:ln/>
        </p:spPr>
        <p:txBody>
          <a:bodyPr wrap="square" lIns="0" tIns="0" rIns="0" bIns="0" rtlCol="0" anchor="t"/>
          <a:lstStyle/>
          <a:p>
            <a:pPr algn="r" indent="0" marL="0">
              <a:lnSpc>
                <a:spcPts val="2000"/>
              </a:lnSpc>
              <a:buNone/>
            </a:pPr>
            <a:r>
              <a:rPr lang="en-US" sz="1250" dirty="0">
                <a:solidFill>
                  <a:srgbClr val="404155"/>
                </a:solidFill>
                <a:latin typeface="Nobile" pitchFamily="34" charset="0"/>
                <a:ea typeface="Nobile" pitchFamily="34" charset="-122"/>
                <a:cs typeface="Nobile" pitchFamily="34" charset="-120"/>
              </a:rPr>
              <a:t>"Antes que te formase en el vientre te conocí, y antes que nacieses te santifiqué; te di por profeta a las naciones."</a:t>
            </a:r>
            <a:endParaRPr lang="en-US" sz="1250" dirty="0"/>
          </a:p>
        </p:txBody>
      </p:sp>
      <p:sp>
        <p:nvSpPr>
          <p:cNvPr id="10" name="Shape 7"/>
          <p:cNvSpPr/>
          <p:nvPr/>
        </p:nvSpPr>
        <p:spPr>
          <a:xfrm>
            <a:off x="10214670" y="3723680"/>
            <a:ext cx="557451" cy="22860"/>
          </a:xfrm>
          <a:prstGeom prst="roundRect">
            <a:avLst>
              <a:gd name="adj" fmla="val 292632"/>
            </a:avLst>
          </a:prstGeom>
          <a:solidFill>
            <a:srgbClr val="B8BFDF"/>
          </a:solidFill>
          <a:ln/>
        </p:spPr>
      </p:sp>
      <p:sp>
        <p:nvSpPr>
          <p:cNvPr id="11" name="Shape 8"/>
          <p:cNvSpPr/>
          <p:nvPr/>
        </p:nvSpPr>
        <p:spPr>
          <a:xfrm>
            <a:off x="9879270" y="3556040"/>
            <a:ext cx="358259" cy="358259"/>
          </a:xfrm>
          <a:prstGeom prst="roundRect">
            <a:avLst>
              <a:gd name="adj" fmla="val 18672"/>
            </a:avLst>
          </a:prstGeom>
          <a:solidFill>
            <a:srgbClr val="D2D9F9"/>
          </a:solidFill>
          <a:ln w="7620">
            <a:solidFill>
              <a:srgbClr val="B8BFDF"/>
            </a:solidFill>
            <a:prstDash val="solid"/>
          </a:ln>
        </p:spPr>
      </p:sp>
      <p:sp>
        <p:nvSpPr>
          <p:cNvPr id="12" name="Text 9"/>
          <p:cNvSpPr/>
          <p:nvPr/>
        </p:nvSpPr>
        <p:spPr>
          <a:xfrm>
            <a:off x="9996071" y="3615690"/>
            <a:ext cx="124658" cy="238958"/>
          </a:xfrm>
          <a:prstGeom prst="rect">
            <a:avLst/>
          </a:prstGeom>
          <a:noFill/>
          <a:ln/>
        </p:spPr>
        <p:txBody>
          <a:bodyPr wrap="none" lIns="0" tIns="0" rIns="0" bIns="0" rtlCol="0" anchor="t"/>
          <a:lstStyle/>
          <a:p>
            <a:pPr algn="ctr" indent="0" marL="0">
              <a:lnSpc>
                <a:spcPts val="1850"/>
              </a:lnSpc>
              <a:buNone/>
            </a:pPr>
            <a:r>
              <a:rPr lang="en-US" sz="1850" dirty="0">
                <a:solidFill>
                  <a:srgbClr val="404155"/>
                </a:solidFill>
                <a:latin typeface="Corben" pitchFamily="34" charset="0"/>
                <a:ea typeface="Corben" pitchFamily="34" charset="-122"/>
                <a:cs typeface="Corben" pitchFamily="34" charset="-120"/>
              </a:rPr>
              <a:t>2</a:t>
            </a:r>
            <a:endParaRPr lang="en-US" sz="1850" dirty="0"/>
          </a:p>
        </p:txBody>
      </p:sp>
      <p:sp>
        <p:nvSpPr>
          <p:cNvPr id="13" name="Text 10"/>
          <p:cNvSpPr/>
          <p:nvPr/>
        </p:nvSpPr>
        <p:spPr>
          <a:xfrm>
            <a:off x="10934343" y="3536156"/>
            <a:ext cx="2841665" cy="248841"/>
          </a:xfrm>
          <a:prstGeom prst="rect">
            <a:avLst/>
          </a:prstGeom>
          <a:noFill/>
          <a:ln/>
        </p:spPr>
        <p:txBody>
          <a:bodyPr wrap="none" lIns="0" tIns="0" rIns="0" bIns="0" rtlCol="0" anchor="t"/>
          <a:lstStyle/>
          <a:p>
            <a:pPr algn="l" indent="0" marL="0">
              <a:lnSpc>
                <a:spcPts val="1950"/>
              </a:lnSpc>
              <a:buNone/>
            </a:pPr>
            <a:r>
              <a:rPr lang="en-US" sz="1550" dirty="0">
                <a:solidFill>
                  <a:srgbClr val="404155"/>
                </a:solidFill>
                <a:latin typeface="Corben" pitchFamily="34" charset="0"/>
                <a:ea typeface="Corben" pitchFamily="34" charset="-122"/>
                <a:cs typeface="Corben" pitchFamily="34" charset="-120"/>
              </a:rPr>
              <a:t>Presión del camino ministerial</a:t>
            </a:r>
            <a:endParaRPr lang="en-US" sz="1550" dirty="0"/>
          </a:p>
        </p:txBody>
      </p:sp>
      <p:sp>
        <p:nvSpPr>
          <p:cNvPr id="14" name="Text 11"/>
          <p:cNvSpPr/>
          <p:nvPr/>
        </p:nvSpPr>
        <p:spPr>
          <a:xfrm>
            <a:off x="10934343" y="3880485"/>
            <a:ext cx="3138607" cy="1783556"/>
          </a:xfrm>
          <a:prstGeom prst="rect">
            <a:avLst/>
          </a:prstGeom>
          <a:noFill/>
          <a:ln/>
        </p:spPr>
        <p:txBody>
          <a:bodyPr wrap="square" lIns="0" tIns="0" rIns="0" bIns="0" rtlCol="0" anchor="t"/>
          <a:lstStyle/>
          <a:p>
            <a:pPr algn="l" indent="0" marL="0">
              <a:lnSpc>
                <a:spcPts val="2000"/>
              </a:lnSpc>
              <a:buNone/>
            </a:pPr>
            <a:r>
              <a:rPr lang="en-US" sz="1250" dirty="0">
                <a:solidFill>
                  <a:srgbClr val="404155"/>
                </a:solidFill>
                <a:latin typeface="Nobile" pitchFamily="34" charset="0"/>
                <a:ea typeface="Nobile" pitchFamily="34" charset="-122"/>
                <a:cs typeface="Nobile" pitchFamily="34" charset="-120"/>
              </a:rPr>
              <a:t>Muchos hijos de pastores sienten que deben seguir automáticamente el camino ministerial de sus padres. Aunque algunos son llamados al ministerio, otros tienen dones en diferentes áreas. Dios tiene un propósito único para cada uno.</a:t>
            </a:r>
            <a:endParaRPr lang="en-US" sz="1250" dirty="0"/>
          </a:p>
        </p:txBody>
      </p:sp>
      <p:sp>
        <p:nvSpPr>
          <p:cNvPr id="15" name="Shape 12"/>
          <p:cNvSpPr/>
          <p:nvPr/>
        </p:nvSpPr>
        <p:spPr>
          <a:xfrm>
            <a:off x="9344680" y="5026343"/>
            <a:ext cx="557451" cy="22860"/>
          </a:xfrm>
          <a:prstGeom prst="roundRect">
            <a:avLst>
              <a:gd name="adj" fmla="val 292632"/>
            </a:avLst>
          </a:prstGeom>
          <a:solidFill>
            <a:srgbClr val="B8BFDF"/>
          </a:solidFill>
          <a:ln/>
        </p:spPr>
      </p:sp>
      <p:sp>
        <p:nvSpPr>
          <p:cNvPr id="16" name="Shape 13"/>
          <p:cNvSpPr/>
          <p:nvPr/>
        </p:nvSpPr>
        <p:spPr>
          <a:xfrm>
            <a:off x="9879270" y="4858703"/>
            <a:ext cx="358259" cy="358259"/>
          </a:xfrm>
          <a:prstGeom prst="roundRect">
            <a:avLst>
              <a:gd name="adj" fmla="val 18672"/>
            </a:avLst>
          </a:prstGeom>
          <a:solidFill>
            <a:srgbClr val="D2D9F9"/>
          </a:solidFill>
          <a:ln w="7620">
            <a:solidFill>
              <a:srgbClr val="B8BFDF"/>
            </a:solidFill>
            <a:prstDash val="solid"/>
          </a:ln>
        </p:spPr>
      </p:sp>
      <p:sp>
        <p:nvSpPr>
          <p:cNvPr id="17" name="Text 14"/>
          <p:cNvSpPr/>
          <p:nvPr/>
        </p:nvSpPr>
        <p:spPr>
          <a:xfrm>
            <a:off x="9991308" y="4918353"/>
            <a:ext cx="134183" cy="238958"/>
          </a:xfrm>
          <a:prstGeom prst="rect">
            <a:avLst/>
          </a:prstGeom>
          <a:noFill/>
          <a:ln/>
        </p:spPr>
        <p:txBody>
          <a:bodyPr wrap="none" lIns="0" tIns="0" rIns="0" bIns="0" rtlCol="0" anchor="t"/>
          <a:lstStyle/>
          <a:p>
            <a:pPr algn="ctr" indent="0" marL="0">
              <a:lnSpc>
                <a:spcPts val="1850"/>
              </a:lnSpc>
              <a:buNone/>
            </a:pPr>
            <a:r>
              <a:rPr lang="en-US" sz="1850" dirty="0">
                <a:solidFill>
                  <a:srgbClr val="404155"/>
                </a:solidFill>
                <a:latin typeface="Corben" pitchFamily="34" charset="0"/>
                <a:ea typeface="Corben" pitchFamily="34" charset="-122"/>
                <a:cs typeface="Corben" pitchFamily="34" charset="-120"/>
              </a:rPr>
              <a:t>3</a:t>
            </a:r>
            <a:endParaRPr lang="en-US" sz="1850" dirty="0"/>
          </a:p>
        </p:txBody>
      </p:sp>
      <p:sp>
        <p:nvSpPr>
          <p:cNvPr id="18" name="Text 15"/>
          <p:cNvSpPr/>
          <p:nvPr/>
        </p:nvSpPr>
        <p:spPr>
          <a:xfrm>
            <a:off x="6548199" y="4838819"/>
            <a:ext cx="2634258" cy="248841"/>
          </a:xfrm>
          <a:prstGeom prst="rect">
            <a:avLst/>
          </a:prstGeom>
          <a:noFill/>
          <a:ln/>
        </p:spPr>
        <p:txBody>
          <a:bodyPr wrap="none" lIns="0" tIns="0" rIns="0" bIns="0" rtlCol="0" anchor="t"/>
          <a:lstStyle/>
          <a:p>
            <a:pPr algn="r" indent="0" marL="0">
              <a:lnSpc>
                <a:spcPts val="1950"/>
              </a:lnSpc>
              <a:buNone/>
            </a:pPr>
            <a:r>
              <a:rPr lang="en-US" sz="1550" dirty="0">
                <a:solidFill>
                  <a:srgbClr val="404155"/>
                </a:solidFill>
                <a:latin typeface="Corben" pitchFamily="34" charset="0"/>
                <a:ea typeface="Corben" pitchFamily="34" charset="-122"/>
                <a:cs typeface="Corben" pitchFamily="34" charset="-120"/>
              </a:rPr>
              <a:t>Cómo la Junta Puede Apoyar</a:t>
            </a:r>
            <a:endParaRPr lang="en-US" sz="1550" dirty="0"/>
          </a:p>
        </p:txBody>
      </p:sp>
      <p:sp>
        <p:nvSpPr>
          <p:cNvPr id="19" name="Text 16"/>
          <p:cNvSpPr/>
          <p:nvPr/>
        </p:nvSpPr>
        <p:spPr>
          <a:xfrm>
            <a:off x="6043851" y="5183148"/>
            <a:ext cx="3138607" cy="2038350"/>
          </a:xfrm>
          <a:prstGeom prst="rect">
            <a:avLst/>
          </a:prstGeom>
          <a:noFill/>
          <a:ln/>
        </p:spPr>
        <p:txBody>
          <a:bodyPr wrap="square" lIns="0" tIns="0" rIns="0" bIns="0" rtlCol="0" anchor="t"/>
          <a:lstStyle/>
          <a:p>
            <a:pPr algn="r" indent="0" marL="0">
              <a:lnSpc>
                <a:spcPts val="2000"/>
              </a:lnSpc>
              <a:buNone/>
            </a:pPr>
            <a:r>
              <a:rPr lang="en-US" sz="1250" dirty="0">
                <a:solidFill>
                  <a:srgbClr val="404155"/>
                </a:solidFill>
                <a:latin typeface="Nobile" pitchFamily="34" charset="0"/>
                <a:ea typeface="Nobile" pitchFamily="34" charset="-122"/>
                <a:cs typeface="Nobile" pitchFamily="34" charset="-120"/>
              </a:rPr>
              <a:t>Ayudar a los hijos de pastores a descubrir su llamado personal. Asegurar que no sientan presión de seguir el ministerio solo por tradición. Brindar espacios donde puedan explorar sus dones y talentos. Ofrecer oportunidades de mentoría y desarrollo en diferentes áreas.</a:t>
            </a:r>
            <a:endParaRPr lang="en-US" sz="12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565785" y="691396"/>
            <a:ext cx="8012430" cy="1010126"/>
          </a:xfrm>
          <a:prstGeom prst="rect">
            <a:avLst/>
          </a:prstGeom>
          <a:noFill/>
          <a:ln/>
        </p:spPr>
        <p:txBody>
          <a:bodyPr wrap="square" lIns="0" tIns="0" rIns="0" bIns="0" rtlCol="0" anchor="t"/>
          <a:lstStyle/>
          <a:p>
            <a:pPr indent="0" marL="0">
              <a:lnSpc>
                <a:spcPts val="3950"/>
              </a:lnSpc>
              <a:buNone/>
            </a:pPr>
            <a:r>
              <a:rPr lang="en-US" sz="3150" dirty="0">
                <a:solidFill>
                  <a:srgbClr val="1B1B27"/>
                </a:solidFill>
                <a:latin typeface="Corben" pitchFamily="34" charset="0"/>
                <a:ea typeface="Corben" pitchFamily="34" charset="-122"/>
                <a:cs typeface="Corben" pitchFamily="34" charset="-120"/>
              </a:rPr>
              <a:t>Cuidado Emocional y Espiritual de los Hijos de los Ministros</a:t>
            </a:r>
            <a:endParaRPr lang="en-US" sz="3150" dirty="0"/>
          </a:p>
        </p:txBody>
      </p:sp>
      <p:pic>
        <p:nvPicPr>
          <p:cNvPr id="4" name="Image 1" descr="preencoded.png">    </p:cNvPr>
          <p:cNvPicPr>
            <a:picLocks noChangeAspect="1"/>
          </p:cNvPicPr>
          <p:nvPr/>
        </p:nvPicPr>
        <p:blipFill>
          <a:blip r:embed="rId2"/>
          <a:stretch>
            <a:fillRect/>
          </a:stretch>
        </p:blipFill>
        <p:spPr>
          <a:xfrm>
            <a:off x="565785" y="1943933"/>
            <a:ext cx="404098" cy="404098"/>
          </a:xfrm>
          <a:prstGeom prst="rect">
            <a:avLst/>
          </a:prstGeom>
        </p:spPr>
      </p:pic>
      <p:sp>
        <p:nvSpPr>
          <p:cNvPr id="5" name="Text 1"/>
          <p:cNvSpPr/>
          <p:nvPr/>
        </p:nvSpPr>
        <p:spPr>
          <a:xfrm>
            <a:off x="565785" y="2509599"/>
            <a:ext cx="2020610" cy="252532"/>
          </a:xfrm>
          <a:prstGeom prst="rect">
            <a:avLst/>
          </a:prstGeom>
          <a:noFill/>
          <a:ln/>
        </p:spPr>
        <p:txBody>
          <a:bodyPr wrap="none" lIns="0" tIns="0" rIns="0" bIns="0" rtlCol="0" anchor="t"/>
          <a:lstStyle/>
          <a:p>
            <a:pPr algn="l" indent="0" marL="0">
              <a:lnSpc>
                <a:spcPts val="1950"/>
              </a:lnSpc>
              <a:buNone/>
            </a:pPr>
            <a:r>
              <a:rPr lang="en-US" sz="1550" dirty="0">
                <a:solidFill>
                  <a:srgbClr val="404155"/>
                </a:solidFill>
                <a:latin typeface="Corben" pitchFamily="34" charset="0"/>
                <a:ea typeface="Corben" pitchFamily="34" charset="-122"/>
                <a:cs typeface="Corben" pitchFamily="34" charset="-120"/>
              </a:rPr>
              <a:t>Apoyo emocional</a:t>
            </a:r>
            <a:endParaRPr lang="en-US" sz="1550" dirty="0"/>
          </a:p>
        </p:txBody>
      </p:sp>
      <p:sp>
        <p:nvSpPr>
          <p:cNvPr id="6" name="Text 2"/>
          <p:cNvSpPr/>
          <p:nvPr/>
        </p:nvSpPr>
        <p:spPr>
          <a:xfrm>
            <a:off x="565785" y="2859048"/>
            <a:ext cx="2509123" cy="1551623"/>
          </a:xfrm>
          <a:prstGeom prst="rect">
            <a:avLst/>
          </a:prstGeom>
          <a:noFill/>
          <a:ln/>
        </p:spPr>
        <p:txBody>
          <a:bodyPr wrap="square" lIns="0" tIns="0" rIns="0" bIns="0" rtlCol="0" anchor="t"/>
          <a:lstStyle/>
          <a:p>
            <a:pPr algn="l" indent="0" marL="0">
              <a:lnSpc>
                <a:spcPts val="2000"/>
              </a:lnSpc>
              <a:buNone/>
            </a:pPr>
            <a:r>
              <a:rPr lang="en-US" sz="1250" dirty="0">
                <a:solidFill>
                  <a:srgbClr val="404155"/>
                </a:solidFill>
                <a:latin typeface="Nobile" pitchFamily="34" charset="0"/>
                <a:ea typeface="Nobile" pitchFamily="34" charset="-122"/>
                <a:cs typeface="Nobile" pitchFamily="34" charset="-120"/>
              </a:rPr>
              <a:t>Los hijos de pastores pueden enfrentar estrés, ansiedad y sentimientos de soledad. Necesitan apoyo emocional y espiritual tanto como cualquier otra persona en la iglesia.</a:t>
            </a:r>
            <a:endParaRPr lang="en-US" sz="1250" dirty="0"/>
          </a:p>
        </p:txBody>
      </p:sp>
      <p:pic>
        <p:nvPicPr>
          <p:cNvPr id="7" name="Image 2" descr="preencoded.png">    </p:cNvPr>
          <p:cNvPicPr>
            <a:picLocks noChangeAspect="1"/>
          </p:cNvPicPr>
          <p:nvPr/>
        </p:nvPicPr>
        <p:blipFill>
          <a:blip r:embed="rId3"/>
          <a:stretch>
            <a:fillRect/>
          </a:stretch>
        </p:blipFill>
        <p:spPr>
          <a:xfrm>
            <a:off x="3317319" y="1943933"/>
            <a:ext cx="404098" cy="404098"/>
          </a:xfrm>
          <a:prstGeom prst="rect">
            <a:avLst/>
          </a:prstGeom>
        </p:spPr>
      </p:pic>
      <p:sp>
        <p:nvSpPr>
          <p:cNvPr id="8" name="Text 3"/>
          <p:cNvSpPr/>
          <p:nvPr/>
        </p:nvSpPr>
        <p:spPr>
          <a:xfrm>
            <a:off x="3317319" y="2509599"/>
            <a:ext cx="2020610" cy="252532"/>
          </a:xfrm>
          <a:prstGeom prst="rect">
            <a:avLst/>
          </a:prstGeom>
          <a:noFill/>
          <a:ln/>
        </p:spPr>
        <p:txBody>
          <a:bodyPr wrap="none" lIns="0" tIns="0" rIns="0" bIns="0" rtlCol="0" anchor="t"/>
          <a:lstStyle/>
          <a:p>
            <a:pPr algn="l" indent="0" marL="0">
              <a:lnSpc>
                <a:spcPts val="1950"/>
              </a:lnSpc>
              <a:buNone/>
            </a:pPr>
            <a:r>
              <a:rPr lang="en-US" sz="1550" dirty="0">
                <a:solidFill>
                  <a:srgbClr val="404155"/>
                </a:solidFill>
                <a:latin typeface="Corben" pitchFamily="34" charset="0"/>
                <a:ea typeface="Corben" pitchFamily="34" charset="-122"/>
                <a:cs typeface="Corben" pitchFamily="34" charset="-120"/>
              </a:rPr>
              <a:t>Protección</a:t>
            </a:r>
            <a:endParaRPr lang="en-US" sz="1550" dirty="0"/>
          </a:p>
        </p:txBody>
      </p:sp>
      <p:sp>
        <p:nvSpPr>
          <p:cNvPr id="9" name="Text 4"/>
          <p:cNvSpPr/>
          <p:nvPr/>
        </p:nvSpPr>
        <p:spPr>
          <a:xfrm>
            <a:off x="3317319" y="2859048"/>
            <a:ext cx="2509242" cy="775811"/>
          </a:xfrm>
          <a:prstGeom prst="rect">
            <a:avLst/>
          </a:prstGeom>
          <a:noFill/>
          <a:ln/>
        </p:spPr>
        <p:txBody>
          <a:bodyPr wrap="square" lIns="0" tIns="0" rIns="0" bIns="0" rtlCol="0" anchor="t"/>
          <a:lstStyle/>
          <a:p>
            <a:pPr algn="l" indent="0" marL="0">
              <a:lnSpc>
                <a:spcPts val="2000"/>
              </a:lnSpc>
              <a:buNone/>
            </a:pPr>
            <a:r>
              <a:rPr lang="en-US" sz="1250" dirty="0">
                <a:solidFill>
                  <a:srgbClr val="404155"/>
                </a:solidFill>
                <a:latin typeface="Nobile" pitchFamily="34" charset="0"/>
                <a:ea typeface="Nobile" pitchFamily="34" charset="-122"/>
                <a:cs typeface="Nobile" pitchFamily="34" charset="-120"/>
              </a:rPr>
              <a:t>Protegerlos de críticas y expectativas dañinas dentro de la congregación.</a:t>
            </a:r>
            <a:endParaRPr lang="en-US" sz="1250" dirty="0"/>
          </a:p>
        </p:txBody>
      </p:sp>
      <p:pic>
        <p:nvPicPr>
          <p:cNvPr id="10" name="Image 3" descr="preencoded.png">    </p:cNvPr>
          <p:cNvPicPr>
            <a:picLocks noChangeAspect="1"/>
          </p:cNvPicPr>
          <p:nvPr/>
        </p:nvPicPr>
        <p:blipFill>
          <a:blip r:embed="rId4"/>
          <a:stretch>
            <a:fillRect/>
          </a:stretch>
        </p:blipFill>
        <p:spPr>
          <a:xfrm>
            <a:off x="6068973" y="1943933"/>
            <a:ext cx="404098" cy="404098"/>
          </a:xfrm>
          <a:prstGeom prst="rect">
            <a:avLst/>
          </a:prstGeom>
        </p:spPr>
      </p:pic>
      <p:sp>
        <p:nvSpPr>
          <p:cNvPr id="11" name="Text 5"/>
          <p:cNvSpPr/>
          <p:nvPr/>
        </p:nvSpPr>
        <p:spPr>
          <a:xfrm>
            <a:off x="6068973" y="2509599"/>
            <a:ext cx="2020610" cy="252532"/>
          </a:xfrm>
          <a:prstGeom prst="rect">
            <a:avLst/>
          </a:prstGeom>
          <a:noFill/>
          <a:ln/>
        </p:spPr>
        <p:txBody>
          <a:bodyPr wrap="none" lIns="0" tIns="0" rIns="0" bIns="0" rtlCol="0" anchor="t"/>
          <a:lstStyle/>
          <a:p>
            <a:pPr algn="l" indent="0" marL="0">
              <a:lnSpc>
                <a:spcPts val="1950"/>
              </a:lnSpc>
              <a:buNone/>
            </a:pPr>
            <a:r>
              <a:rPr lang="en-US" sz="1550" dirty="0">
                <a:solidFill>
                  <a:srgbClr val="404155"/>
                </a:solidFill>
                <a:latin typeface="Corben" pitchFamily="34" charset="0"/>
                <a:ea typeface="Corben" pitchFamily="34" charset="-122"/>
                <a:cs typeface="Corben" pitchFamily="34" charset="-120"/>
              </a:rPr>
              <a:t>Comunidad</a:t>
            </a:r>
            <a:endParaRPr lang="en-US" sz="1550" dirty="0"/>
          </a:p>
        </p:txBody>
      </p:sp>
      <p:sp>
        <p:nvSpPr>
          <p:cNvPr id="12" name="Text 6"/>
          <p:cNvSpPr/>
          <p:nvPr/>
        </p:nvSpPr>
        <p:spPr>
          <a:xfrm>
            <a:off x="6068973" y="2859048"/>
            <a:ext cx="2509242" cy="517208"/>
          </a:xfrm>
          <a:prstGeom prst="rect">
            <a:avLst/>
          </a:prstGeom>
          <a:noFill/>
          <a:ln/>
        </p:spPr>
        <p:txBody>
          <a:bodyPr wrap="square" lIns="0" tIns="0" rIns="0" bIns="0" rtlCol="0" anchor="t"/>
          <a:lstStyle/>
          <a:p>
            <a:pPr algn="l" indent="0" marL="0">
              <a:lnSpc>
                <a:spcPts val="2000"/>
              </a:lnSpc>
              <a:buNone/>
            </a:pPr>
            <a:r>
              <a:rPr lang="en-US" sz="1250" dirty="0">
                <a:solidFill>
                  <a:srgbClr val="404155"/>
                </a:solidFill>
                <a:latin typeface="Nobile" pitchFamily="34" charset="0"/>
                <a:ea typeface="Nobile" pitchFamily="34" charset="-122"/>
                <a:cs typeface="Nobile" pitchFamily="34" charset="-120"/>
              </a:rPr>
              <a:t>Asegurar que tengan amigos y comunidad dentro de la iglesia.</a:t>
            </a:r>
            <a:endParaRPr lang="en-US" sz="1250" dirty="0"/>
          </a:p>
        </p:txBody>
      </p:sp>
      <p:pic>
        <p:nvPicPr>
          <p:cNvPr id="13" name="Image 4" descr="preencoded.png">    </p:cNvPr>
          <p:cNvPicPr>
            <a:picLocks noChangeAspect="1"/>
          </p:cNvPicPr>
          <p:nvPr/>
        </p:nvPicPr>
        <p:blipFill>
          <a:blip r:embed="rId5"/>
          <a:stretch>
            <a:fillRect/>
          </a:stretch>
        </p:blipFill>
        <p:spPr>
          <a:xfrm>
            <a:off x="565785" y="4895612"/>
            <a:ext cx="404098" cy="404098"/>
          </a:xfrm>
          <a:prstGeom prst="rect">
            <a:avLst/>
          </a:prstGeom>
        </p:spPr>
      </p:pic>
      <p:sp>
        <p:nvSpPr>
          <p:cNvPr id="14" name="Text 7"/>
          <p:cNvSpPr/>
          <p:nvPr/>
        </p:nvSpPr>
        <p:spPr>
          <a:xfrm>
            <a:off x="565785" y="5461278"/>
            <a:ext cx="2509123" cy="505063"/>
          </a:xfrm>
          <a:prstGeom prst="rect">
            <a:avLst/>
          </a:prstGeom>
          <a:noFill/>
          <a:ln/>
        </p:spPr>
        <p:txBody>
          <a:bodyPr wrap="square" lIns="0" tIns="0" rIns="0" bIns="0" rtlCol="0" anchor="t"/>
          <a:lstStyle/>
          <a:p>
            <a:pPr algn="l" indent="0" marL="0">
              <a:lnSpc>
                <a:spcPts val="1950"/>
              </a:lnSpc>
              <a:buNone/>
            </a:pPr>
            <a:r>
              <a:rPr lang="en-US" sz="1550" dirty="0">
                <a:solidFill>
                  <a:srgbClr val="404155"/>
                </a:solidFill>
                <a:latin typeface="Corben" pitchFamily="34" charset="0"/>
                <a:ea typeface="Corben" pitchFamily="34" charset="-122"/>
                <a:cs typeface="Corben" pitchFamily="34" charset="-120"/>
              </a:rPr>
              <a:t>Relación personal con Dios</a:t>
            </a:r>
            <a:endParaRPr lang="en-US" sz="1550" dirty="0"/>
          </a:p>
        </p:txBody>
      </p:sp>
      <p:sp>
        <p:nvSpPr>
          <p:cNvPr id="15" name="Text 8"/>
          <p:cNvSpPr/>
          <p:nvPr/>
        </p:nvSpPr>
        <p:spPr>
          <a:xfrm>
            <a:off x="565785" y="6063258"/>
            <a:ext cx="2509123" cy="517208"/>
          </a:xfrm>
          <a:prstGeom prst="rect">
            <a:avLst/>
          </a:prstGeom>
          <a:noFill/>
          <a:ln/>
        </p:spPr>
        <p:txBody>
          <a:bodyPr wrap="square" lIns="0" tIns="0" rIns="0" bIns="0" rtlCol="0" anchor="t"/>
          <a:lstStyle/>
          <a:p>
            <a:pPr algn="l" indent="0" marL="0">
              <a:lnSpc>
                <a:spcPts val="2000"/>
              </a:lnSpc>
              <a:buNone/>
            </a:pPr>
            <a:r>
              <a:rPr lang="en-US" sz="1250" dirty="0">
                <a:solidFill>
                  <a:srgbClr val="404155"/>
                </a:solidFill>
                <a:latin typeface="Nobile" pitchFamily="34" charset="0"/>
                <a:ea typeface="Nobile" pitchFamily="34" charset="-122"/>
                <a:cs typeface="Nobile" pitchFamily="34" charset="-120"/>
              </a:rPr>
              <a:t>Motivarlos a buscar su propia relación con Dios, sin presiones.</a:t>
            </a:r>
            <a:endParaRPr lang="en-US" sz="1250" dirty="0"/>
          </a:p>
        </p:txBody>
      </p:sp>
      <p:sp>
        <p:nvSpPr>
          <p:cNvPr id="16" name="Text 9"/>
          <p:cNvSpPr/>
          <p:nvPr/>
        </p:nvSpPr>
        <p:spPr>
          <a:xfrm>
            <a:off x="565785" y="6762274"/>
            <a:ext cx="8012430" cy="775811"/>
          </a:xfrm>
          <a:prstGeom prst="rect">
            <a:avLst/>
          </a:prstGeom>
          <a:noFill/>
          <a:ln/>
        </p:spPr>
        <p:txBody>
          <a:bodyPr wrap="square" lIns="0" tIns="0" rIns="0" bIns="0" rtlCol="0" anchor="t"/>
          <a:lstStyle/>
          <a:p>
            <a:pPr indent="0" marL="0">
              <a:lnSpc>
                <a:spcPts val="2000"/>
              </a:lnSpc>
              <a:buNone/>
            </a:pPr>
            <a:r>
              <a:rPr lang="en-US" sz="1250" dirty="0">
                <a:solidFill>
                  <a:srgbClr val="404155"/>
                </a:solidFill>
                <a:latin typeface="Nobile" pitchFamily="34" charset="0"/>
                <a:ea typeface="Nobile" pitchFamily="34" charset="-122"/>
                <a:cs typeface="Nobile" pitchFamily="34" charset="-120"/>
              </a:rPr>
              <a:t>Versículo: Filipenses 4:6-7 "Por nada estéis afanosos, sino sean conocidas vuestras peticiones delante de Dios en toda oración y ruego, con acción de gracias. Y la paz de Dios, que sobrepasa todo entendimiento, guardará vuestros corazones y vuestros pensamientos en Cristo Jesús."</a:t>
            </a:r>
            <a:endParaRPr lang="en-US" sz="12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686050"/>
          </a:xfrm>
          <a:prstGeom prst="rect">
            <a:avLst/>
          </a:prstGeom>
        </p:spPr>
      </p:pic>
      <p:sp>
        <p:nvSpPr>
          <p:cNvPr id="3" name="Text 0"/>
          <p:cNvSpPr/>
          <p:nvPr/>
        </p:nvSpPr>
        <p:spPr>
          <a:xfrm>
            <a:off x="751999" y="3278148"/>
            <a:ext cx="6051233" cy="671512"/>
          </a:xfrm>
          <a:prstGeom prst="rect">
            <a:avLst/>
          </a:prstGeom>
          <a:noFill/>
          <a:ln/>
        </p:spPr>
        <p:txBody>
          <a:bodyPr wrap="none" lIns="0" tIns="0" rIns="0" bIns="0" rtlCol="0" anchor="t"/>
          <a:lstStyle/>
          <a:p>
            <a:pPr indent="0" marL="0">
              <a:lnSpc>
                <a:spcPts val="5250"/>
              </a:lnSpc>
              <a:buNone/>
            </a:pPr>
            <a:r>
              <a:rPr lang="en-US" sz="4200" dirty="0">
                <a:solidFill>
                  <a:srgbClr val="1B1B27"/>
                </a:solidFill>
                <a:latin typeface="Corben" pitchFamily="34" charset="0"/>
                <a:ea typeface="Corben" pitchFamily="34" charset="-122"/>
                <a:cs typeface="Corben" pitchFamily="34" charset="-120"/>
              </a:rPr>
              <a:t>Conclusión y Aplicación</a:t>
            </a:r>
            <a:endParaRPr lang="en-US" sz="4200" dirty="0"/>
          </a:p>
        </p:txBody>
      </p:sp>
      <p:sp>
        <p:nvSpPr>
          <p:cNvPr id="4" name="Shape 1"/>
          <p:cNvSpPr/>
          <p:nvPr/>
        </p:nvSpPr>
        <p:spPr>
          <a:xfrm>
            <a:off x="751999" y="4916567"/>
            <a:ext cx="4160520" cy="214789"/>
          </a:xfrm>
          <a:prstGeom prst="roundRect">
            <a:avLst>
              <a:gd name="adj" fmla="val 42020"/>
            </a:avLst>
          </a:prstGeom>
          <a:solidFill>
            <a:srgbClr val="D2D9F9"/>
          </a:solidFill>
          <a:ln w="7620">
            <a:solidFill>
              <a:srgbClr val="B8BFDF"/>
            </a:solidFill>
            <a:prstDash val="solid"/>
          </a:ln>
        </p:spPr>
      </p:sp>
      <p:sp>
        <p:nvSpPr>
          <p:cNvPr id="5" name="Text 2"/>
          <p:cNvSpPr/>
          <p:nvPr/>
        </p:nvSpPr>
        <p:spPr>
          <a:xfrm>
            <a:off x="751999" y="5453658"/>
            <a:ext cx="2686050" cy="335756"/>
          </a:xfrm>
          <a:prstGeom prst="rect">
            <a:avLst/>
          </a:prstGeom>
          <a:noFill/>
          <a:ln/>
        </p:spPr>
        <p:txBody>
          <a:bodyPr wrap="none" lIns="0" tIns="0" rIns="0" bIns="0" rtlCol="0" anchor="t"/>
          <a:lstStyle/>
          <a:p>
            <a:pPr algn="l" indent="0" marL="0">
              <a:lnSpc>
                <a:spcPts val="2600"/>
              </a:lnSpc>
              <a:buNone/>
            </a:pPr>
            <a:r>
              <a:rPr lang="en-US" sz="2100" dirty="0">
                <a:solidFill>
                  <a:srgbClr val="404155"/>
                </a:solidFill>
                <a:latin typeface="Corben" pitchFamily="34" charset="0"/>
                <a:ea typeface="Corben" pitchFamily="34" charset="-122"/>
                <a:cs typeface="Corben" pitchFamily="34" charset="-120"/>
              </a:rPr>
              <a:t>Reconocimiento</a:t>
            </a:r>
            <a:endParaRPr lang="en-US" sz="2100" dirty="0"/>
          </a:p>
        </p:txBody>
      </p:sp>
      <p:sp>
        <p:nvSpPr>
          <p:cNvPr id="6" name="Text 3"/>
          <p:cNvSpPr/>
          <p:nvPr/>
        </p:nvSpPr>
        <p:spPr>
          <a:xfrm>
            <a:off x="751999" y="5918240"/>
            <a:ext cx="4160520" cy="1719263"/>
          </a:xfrm>
          <a:prstGeom prst="rect">
            <a:avLst/>
          </a:prstGeom>
          <a:noFill/>
          <a:ln/>
        </p:spPr>
        <p:txBody>
          <a:bodyPr wrap="square" lIns="0" tIns="0" rIns="0" bIns="0" rtlCol="0" anchor="t"/>
          <a:lstStyle/>
          <a:p>
            <a:pPr algn="l" indent="0" marL="0">
              <a:lnSpc>
                <a:spcPts val="2700"/>
              </a:lnSpc>
              <a:buNone/>
            </a:pPr>
            <a:r>
              <a:rPr lang="en-US" sz="1650" dirty="0">
                <a:solidFill>
                  <a:srgbClr val="404155"/>
                </a:solidFill>
                <a:latin typeface="Nobile" pitchFamily="34" charset="0"/>
                <a:ea typeface="Nobile" pitchFamily="34" charset="-122"/>
                <a:cs typeface="Nobile" pitchFamily="34" charset="-120"/>
              </a:rPr>
              <a:t>Las Juntas de Cuidado y Desarrollo Ministerial deben trabajar activamente para garantizar que los hijos de los pastores reciban el apoyo que necesitan.</a:t>
            </a:r>
            <a:endParaRPr lang="en-US" sz="1650" dirty="0"/>
          </a:p>
        </p:txBody>
      </p:sp>
      <p:sp>
        <p:nvSpPr>
          <p:cNvPr id="7" name="Shape 4"/>
          <p:cNvSpPr/>
          <p:nvPr/>
        </p:nvSpPr>
        <p:spPr>
          <a:xfrm>
            <a:off x="5234821" y="4594265"/>
            <a:ext cx="4160639" cy="214789"/>
          </a:xfrm>
          <a:prstGeom prst="roundRect">
            <a:avLst>
              <a:gd name="adj" fmla="val 42020"/>
            </a:avLst>
          </a:prstGeom>
          <a:solidFill>
            <a:srgbClr val="D2D9F9"/>
          </a:solidFill>
          <a:ln w="7620">
            <a:solidFill>
              <a:srgbClr val="B8BFDF"/>
            </a:solidFill>
            <a:prstDash val="solid"/>
          </a:ln>
        </p:spPr>
      </p:sp>
      <p:sp>
        <p:nvSpPr>
          <p:cNvPr id="8" name="Text 5"/>
          <p:cNvSpPr/>
          <p:nvPr/>
        </p:nvSpPr>
        <p:spPr>
          <a:xfrm>
            <a:off x="5234821" y="5131356"/>
            <a:ext cx="2686050" cy="335756"/>
          </a:xfrm>
          <a:prstGeom prst="rect">
            <a:avLst/>
          </a:prstGeom>
          <a:noFill/>
          <a:ln/>
        </p:spPr>
        <p:txBody>
          <a:bodyPr wrap="none" lIns="0" tIns="0" rIns="0" bIns="0" rtlCol="0" anchor="t"/>
          <a:lstStyle/>
          <a:p>
            <a:pPr algn="l" indent="0" marL="0">
              <a:lnSpc>
                <a:spcPts val="2600"/>
              </a:lnSpc>
              <a:buNone/>
            </a:pPr>
            <a:r>
              <a:rPr lang="en-US" sz="2100" dirty="0">
                <a:solidFill>
                  <a:srgbClr val="404155"/>
                </a:solidFill>
                <a:latin typeface="Corben" pitchFamily="34" charset="0"/>
                <a:ea typeface="Corben" pitchFamily="34" charset="-122"/>
                <a:cs typeface="Corben" pitchFamily="34" charset="-120"/>
              </a:rPr>
              <a:t>Identidad</a:t>
            </a:r>
            <a:endParaRPr lang="en-US" sz="2100" dirty="0"/>
          </a:p>
        </p:txBody>
      </p:sp>
      <p:sp>
        <p:nvSpPr>
          <p:cNvPr id="9" name="Text 6"/>
          <p:cNvSpPr/>
          <p:nvPr/>
        </p:nvSpPr>
        <p:spPr>
          <a:xfrm>
            <a:off x="5234821" y="5595938"/>
            <a:ext cx="4160639" cy="1031558"/>
          </a:xfrm>
          <a:prstGeom prst="rect">
            <a:avLst/>
          </a:prstGeom>
          <a:noFill/>
          <a:ln/>
        </p:spPr>
        <p:txBody>
          <a:bodyPr wrap="square" lIns="0" tIns="0" rIns="0" bIns="0" rtlCol="0" anchor="t"/>
          <a:lstStyle/>
          <a:p>
            <a:pPr algn="l" indent="0" marL="0">
              <a:lnSpc>
                <a:spcPts val="2700"/>
              </a:lnSpc>
              <a:buNone/>
            </a:pPr>
            <a:r>
              <a:rPr lang="en-US" sz="1650" dirty="0">
                <a:solidFill>
                  <a:srgbClr val="404155"/>
                </a:solidFill>
                <a:latin typeface="Nobile" pitchFamily="34" charset="0"/>
                <a:ea typeface="Nobile" pitchFamily="34" charset="-122"/>
                <a:cs typeface="Nobile" pitchFamily="34" charset="-120"/>
              </a:rPr>
              <a:t>No son "hijos del ministerio", son hijos de Dios y necesitan crecer en un ambiente de amor, aceptación y dirección divina.</a:t>
            </a:r>
            <a:endParaRPr lang="en-US" sz="1650" dirty="0"/>
          </a:p>
        </p:txBody>
      </p:sp>
      <p:sp>
        <p:nvSpPr>
          <p:cNvPr id="10" name="Shape 7"/>
          <p:cNvSpPr/>
          <p:nvPr/>
        </p:nvSpPr>
        <p:spPr>
          <a:xfrm>
            <a:off x="9717762" y="4271963"/>
            <a:ext cx="4160639" cy="214789"/>
          </a:xfrm>
          <a:prstGeom prst="roundRect">
            <a:avLst>
              <a:gd name="adj" fmla="val 42020"/>
            </a:avLst>
          </a:prstGeom>
          <a:solidFill>
            <a:srgbClr val="D2D9F9"/>
          </a:solidFill>
          <a:ln w="7620">
            <a:solidFill>
              <a:srgbClr val="B8BFDF"/>
            </a:solidFill>
            <a:prstDash val="solid"/>
          </a:ln>
        </p:spPr>
      </p:sp>
      <p:sp>
        <p:nvSpPr>
          <p:cNvPr id="11" name="Text 8"/>
          <p:cNvSpPr/>
          <p:nvPr/>
        </p:nvSpPr>
        <p:spPr>
          <a:xfrm>
            <a:off x="9717762" y="4809053"/>
            <a:ext cx="2686050" cy="335756"/>
          </a:xfrm>
          <a:prstGeom prst="rect">
            <a:avLst/>
          </a:prstGeom>
          <a:noFill/>
          <a:ln/>
        </p:spPr>
        <p:txBody>
          <a:bodyPr wrap="none" lIns="0" tIns="0" rIns="0" bIns="0" rtlCol="0" anchor="t"/>
          <a:lstStyle/>
          <a:p>
            <a:pPr algn="l" indent="0" marL="0">
              <a:lnSpc>
                <a:spcPts val="2600"/>
              </a:lnSpc>
              <a:buNone/>
            </a:pPr>
            <a:r>
              <a:rPr lang="en-US" sz="2100" dirty="0">
                <a:solidFill>
                  <a:srgbClr val="404155"/>
                </a:solidFill>
                <a:latin typeface="Corben" pitchFamily="34" charset="0"/>
                <a:ea typeface="Corben" pitchFamily="34" charset="-122"/>
                <a:cs typeface="Corben" pitchFamily="34" charset="-120"/>
              </a:rPr>
              <a:t>Acción</a:t>
            </a:r>
            <a:endParaRPr lang="en-US" sz="2100" dirty="0"/>
          </a:p>
        </p:txBody>
      </p:sp>
      <p:sp>
        <p:nvSpPr>
          <p:cNvPr id="12" name="Text 9"/>
          <p:cNvSpPr/>
          <p:nvPr/>
        </p:nvSpPr>
        <p:spPr>
          <a:xfrm>
            <a:off x="9717762" y="5273635"/>
            <a:ext cx="4160639" cy="1031558"/>
          </a:xfrm>
          <a:prstGeom prst="rect">
            <a:avLst/>
          </a:prstGeom>
          <a:noFill/>
          <a:ln/>
        </p:spPr>
        <p:txBody>
          <a:bodyPr wrap="square" lIns="0" tIns="0" rIns="0" bIns="0" rtlCol="0" anchor="t"/>
          <a:lstStyle/>
          <a:p>
            <a:pPr algn="l" indent="0" marL="0">
              <a:lnSpc>
                <a:spcPts val="2700"/>
              </a:lnSpc>
              <a:buNone/>
            </a:pPr>
            <a:r>
              <a:rPr lang="en-US" sz="1650" dirty="0">
                <a:solidFill>
                  <a:srgbClr val="404155"/>
                </a:solidFill>
                <a:latin typeface="Nobile" pitchFamily="34" charset="0"/>
                <a:ea typeface="Nobile" pitchFamily="34" charset="-122"/>
                <a:cs typeface="Nobile" pitchFamily="34" charset="-120"/>
              </a:rPr>
              <a:t>Implementar programas específicos para el cuidado integral de los hijos de pastores.</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32100"/>
          </a:xfrm>
          <a:prstGeom prst="rect">
            <a:avLst/>
          </a:prstGeom>
        </p:spPr>
      </p:pic>
      <p:sp>
        <p:nvSpPr>
          <p:cNvPr id="3" name="Text 0"/>
          <p:cNvSpPr/>
          <p:nvPr/>
        </p:nvSpPr>
        <p:spPr>
          <a:xfrm>
            <a:off x="688777" y="541139"/>
            <a:ext cx="5839301" cy="615077"/>
          </a:xfrm>
          <a:prstGeom prst="rect">
            <a:avLst/>
          </a:prstGeom>
          <a:noFill/>
          <a:ln/>
        </p:spPr>
        <p:txBody>
          <a:bodyPr wrap="none" lIns="0" tIns="0" rIns="0" bIns="0" rtlCol="0" anchor="t"/>
          <a:lstStyle/>
          <a:p>
            <a:pPr indent="0" marL="0">
              <a:lnSpc>
                <a:spcPts val="4800"/>
              </a:lnSpc>
              <a:buNone/>
            </a:pPr>
            <a:r>
              <a:rPr lang="en-US" sz="3850" dirty="0">
                <a:solidFill>
                  <a:srgbClr val="1B1B27"/>
                </a:solidFill>
                <a:latin typeface="Corben" pitchFamily="34" charset="0"/>
                <a:ea typeface="Corben" pitchFamily="34" charset="-122"/>
                <a:cs typeface="Corben" pitchFamily="34" charset="-120"/>
              </a:rPr>
              <a:t>Preguntas para Reflexión</a:t>
            </a:r>
            <a:endParaRPr lang="en-US" sz="3850" dirty="0"/>
          </a:p>
        </p:txBody>
      </p:sp>
      <p:pic>
        <p:nvPicPr>
          <p:cNvPr id="4" name="Image 1" descr="preencoded.png">    </p:cNvPr>
          <p:cNvPicPr>
            <a:picLocks noChangeAspect="1"/>
          </p:cNvPicPr>
          <p:nvPr/>
        </p:nvPicPr>
        <p:blipFill>
          <a:blip r:embed="rId2"/>
          <a:stretch>
            <a:fillRect/>
          </a:stretch>
        </p:blipFill>
        <p:spPr>
          <a:xfrm>
            <a:off x="1989653" y="1451372"/>
            <a:ext cx="1281351" cy="1763435"/>
          </a:xfrm>
          <a:prstGeom prst="rect">
            <a:avLst/>
          </a:prstGeom>
        </p:spPr>
      </p:pic>
      <p:sp>
        <p:nvSpPr>
          <p:cNvPr id="5" name="Text 1"/>
          <p:cNvSpPr/>
          <p:nvPr/>
        </p:nvSpPr>
        <p:spPr>
          <a:xfrm>
            <a:off x="2593896" y="2371249"/>
            <a:ext cx="72747" cy="393502"/>
          </a:xfrm>
          <a:prstGeom prst="rect">
            <a:avLst/>
          </a:prstGeom>
          <a:noFill/>
          <a:ln/>
        </p:spPr>
        <p:txBody>
          <a:bodyPr wrap="none" lIns="0" tIns="0" rIns="0" bIns="0" rtlCol="0" anchor="t"/>
          <a:lstStyle/>
          <a:p>
            <a:pPr algn="ctr" indent="0" marL="0">
              <a:lnSpc>
                <a:spcPts val="3050"/>
              </a:lnSpc>
              <a:buNone/>
            </a:pPr>
            <a:r>
              <a:rPr lang="en-US" sz="1900" dirty="0">
                <a:solidFill>
                  <a:srgbClr val="404155"/>
                </a:solidFill>
                <a:latin typeface="Corben" pitchFamily="34" charset="0"/>
                <a:ea typeface="Corben" pitchFamily="34" charset="-122"/>
                <a:cs typeface="Corben" pitchFamily="34" charset="-120"/>
              </a:rPr>
              <a:t>1</a:t>
            </a:r>
            <a:endParaRPr lang="en-US" sz="1900" dirty="0"/>
          </a:p>
        </p:txBody>
      </p:sp>
      <p:sp>
        <p:nvSpPr>
          <p:cNvPr id="6" name="Text 2"/>
          <p:cNvSpPr/>
          <p:nvPr/>
        </p:nvSpPr>
        <p:spPr>
          <a:xfrm>
            <a:off x="3467814" y="1648182"/>
            <a:ext cx="2460069" cy="307419"/>
          </a:xfrm>
          <a:prstGeom prst="rect">
            <a:avLst/>
          </a:prstGeom>
          <a:noFill/>
          <a:ln/>
        </p:spPr>
        <p:txBody>
          <a:bodyPr wrap="none" lIns="0" tIns="0" rIns="0" bIns="0" rtlCol="0" anchor="t"/>
          <a:lstStyle/>
          <a:p>
            <a:pPr algn="l" indent="0" marL="0">
              <a:lnSpc>
                <a:spcPts val="2400"/>
              </a:lnSpc>
              <a:buNone/>
            </a:pPr>
            <a:r>
              <a:rPr lang="en-US" sz="1900" dirty="0">
                <a:solidFill>
                  <a:srgbClr val="404155"/>
                </a:solidFill>
                <a:latin typeface="Corben" pitchFamily="34" charset="0"/>
                <a:ea typeface="Corben" pitchFamily="34" charset="-122"/>
                <a:cs typeface="Corben" pitchFamily="34" charset="-120"/>
              </a:rPr>
              <a:t>Implementación</a:t>
            </a:r>
            <a:endParaRPr lang="en-US" sz="1900" dirty="0"/>
          </a:p>
        </p:txBody>
      </p:sp>
      <p:sp>
        <p:nvSpPr>
          <p:cNvPr id="7" name="Text 3"/>
          <p:cNvSpPr/>
          <p:nvPr/>
        </p:nvSpPr>
        <p:spPr>
          <a:xfrm>
            <a:off x="3467814" y="2073593"/>
            <a:ext cx="4790599" cy="944404"/>
          </a:xfrm>
          <a:prstGeom prst="rect">
            <a:avLst/>
          </a:prstGeom>
          <a:noFill/>
          <a:ln/>
        </p:spPr>
        <p:txBody>
          <a:bodyPr wrap="square" lIns="0" tIns="0" rIns="0" bIns="0" rtlCol="0" anchor="t"/>
          <a:lstStyle/>
          <a:p>
            <a:pPr algn="l" indent="0" marL="0">
              <a:lnSpc>
                <a:spcPts val="2450"/>
              </a:lnSpc>
              <a:buNone/>
            </a:pPr>
            <a:r>
              <a:rPr lang="en-US" sz="1500" dirty="0">
                <a:solidFill>
                  <a:srgbClr val="404155"/>
                </a:solidFill>
                <a:latin typeface="Nobile" pitchFamily="34" charset="0"/>
                <a:ea typeface="Nobile" pitchFamily="34" charset="-122"/>
                <a:cs typeface="Nobile" pitchFamily="34" charset="-120"/>
              </a:rPr>
              <a:t>¿Qué programas o recursos podemos implementar para apoyarlos en su crecimiento espiritual y emocional?</a:t>
            </a:r>
            <a:endParaRPr lang="en-US" sz="1500" dirty="0"/>
          </a:p>
        </p:txBody>
      </p:sp>
      <p:sp>
        <p:nvSpPr>
          <p:cNvPr id="8" name="Shape 4"/>
          <p:cNvSpPr/>
          <p:nvPr/>
        </p:nvSpPr>
        <p:spPr>
          <a:xfrm>
            <a:off x="3320177" y="3229808"/>
            <a:ext cx="5085874" cy="11430"/>
          </a:xfrm>
          <a:prstGeom prst="roundRect">
            <a:avLst>
              <a:gd name="adj" fmla="val 723203"/>
            </a:avLst>
          </a:prstGeom>
          <a:solidFill>
            <a:srgbClr val="B8BFDF"/>
          </a:solidFill>
          <a:ln/>
        </p:spPr>
      </p:sp>
      <p:pic>
        <p:nvPicPr>
          <p:cNvPr id="9" name="Image 2" descr="preencoded.png">    </p:cNvPr>
          <p:cNvPicPr>
            <a:picLocks noChangeAspect="1"/>
          </p:cNvPicPr>
          <p:nvPr/>
        </p:nvPicPr>
        <p:blipFill>
          <a:blip r:embed="rId3"/>
          <a:stretch>
            <a:fillRect/>
          </a:stretch>
        </p:blipFill>
        <p:spPr>
          <a:xfrm>
            <a:off x="1348859" y="3263979"/>
            <a:ext cx="2562820" cy="1763435"/>
          </a:xfrm>
          <a:prstGeom prst="rect">
            <a:avLst/>
          </a:prstGeom>
        </p:spPr>
      </p:pic>
      <p:sp>
        <p:nvSpPr>
          <p:cNvPr id="10" name="Text 5"/>
          <p:cNvSpPr/>
          <p:nvPr/>
        </p:nvSpPr>
        <p:spPr>
          <a:xfrm>
            <a:off x="2566035" y="3948946"/>
            <a:ext cx="128230" cy="393502"/>
          </a:xfrm>
          <a:prstGeom prst="rect">
            <a:avLst/>
          </a:prstGeom>
          <a:noFill/>
          <a:ln/>
        </p:spPr>
        <p:txBody>
          <a:bodyPr wrap="none" lIns="0" tIns="0" rIns="0" bIns="0" rtlCol="0" anchor="t"/>
          <a:lstStyle/>
          <a:p>
            <a:pPr algn="ctr" indent="0" marL="0">
              <a:lnSpc>
                <a:spcPts val="3050"/>
              </a:lnSpc>
              <a:buNone/>
            </a:pPr>
            <a:r>
              <a:rPr lang="en-US" sz="1900" dirty="0">
                <a:solidFill>
                  <a:srgbClr val="404155"/>
                </a:solidFill>
                <a:latin typeface="Corben" pitchFamily="34" charset="0"/>
                <a:ea typeface="Corben" pitchFamily="34" charset="-122"/>
                <a:cs typeface="Corben" pitchFamily="34" charset="-120"/>
              </a:rPr>
              <a:t>2</a:t>
            </a:r>
            <a:endParaRPr lang="en-US" sz="1900" dirty="0"/>
          </a:p>
        </p:txBody>
      </p:sp>
      <p:sp>
        <p:nvSpPr>
          <p:cNvPr id="11" name="Text 6"/>
          <p:cNvSpPr/>
          <p:nvPr/>
        </p:nvSpPr>
        <p:spPr>
          <a:xfrm>
            <a:off x="4108490" y="3618190"/>
            <a:ext cx="2460069" cy="307419"/>
          </a:xfrm>
          <a:prstGeom prst="rect">
            <a:avLst/>
          </a:prstGeom>
          <a:noFill/>
          <a:ln/>
        </p:spPr>
        <p:txBody>
          <a:bodyPr wrap="none" lIns="0" tIns="0" rIns="0" bIns="0" rtlCol="0" anchor="t"/>
          <a:lstStyle/>
          <a:p>
            <a:pPr algn="l" indent="0" marL="0">
              <a:lnSpc>
                <a:spcPts val="2400"/>
              </a:lnSpc>
              <a:buNone/>
            </a:pPr>
            <a:r>
              <a:rPr lang="en-US" sz="1900" dirty="0">
                <a:solidFill>
                  <a:srgbClr val="404155"/>
                </a:solidFill>
                <a:latin typeface="Corben" pitchFamily="34" charset="0"/>
                <a:ea typeface="Corben" pitchFamily="34" charset="-122"/>
                <a:cs typeface="Corben" pitchFamily="34" charset="-120"/>
              </a:rPr>
              <a:t>Identidad</a:t>
            </a:r>
            <a:endParaRPr lang="en-US" sz="1900" dirty="0"/>
          </a:p>
        </p:txBody>
      </p:sp>
      <p:sp>
        <p:nvSpPr>
          <p:cNvPr id="12" name="Text 7"/>
          <p:cNvSpPr/>
          <p:nvPr/>
        </p:nvSpPr>
        <p:spPr>
          <a:xfrm>
            <a:off x="4108490" y="4043601"/>
            <a:ext cx="4149923" cy="629603"/>
          </a:xfrm>
          <a:prstGeom prst="rect">
            <a:avLst/>
          </a:prstGeom>
          <a:noFill/>
          <a:ln/>
        </p:spPr>
        <p:txBody>
          <a:bodyPr wrap="square" lIns="0" tIns="0" rIns="0" bIns="0" rtlCol="0" anchor="t"/>
          <a:lstStyle/>
          <a:p>
            <a:pPr algn="l" indent="0" marL="0">
              <a:lnSpc>
                <a:spcPts val="2450"/>
              </a:lnSpc>
              <a:buNone/>
            </a:pPr>
            <a:r>
              <a:rPr lang="en-US" sz="1500" dirty="0">
                <a:solidFill>
                  <a:srgbClr val="404155"/>
                </a:solidFill>
                <a:latin typeface="Nobile" pitchFamily="34" charset="0"/>
                <a:ea typeface="Nobile" pitchFamily="34" charset="-122"/>
                <a:cs typeface="Nobile" pitchFamily="34" charset="-120"/>
              </a:rPr>
              <a:t>¿Cómo podemos ayudarlos a encontrar su identidad en Cristo sin presión?</a:t>
            </a:r>
            <a:endParaRPr lang="en-US" sz="1500" dirty="0"/>
          </a:p>
        </p:txBody>
      </p:sp>
      <p:sp>
        <p:nvSpPr>
          <p:cNvPr id="13" name="Shape 8"/>
          <p:cNvSpPr/>
          <p:nvPr/>
        </p:nvSpPr>
        <p:spPr>
          <a:xfrm>
            <a:off x="3960852" y="5042416"/>
            <a:ext cx="4445198" cy="11430"/>
          </a:xfrm>
          <a:prstGeom prst="roundRect">
            <a:avLst>
              <a:gd name="adj" fmla="val 723203"/>
            </a:avLst>
          </a:prstGeom>
          <a:solidFill>
            <a:srgbClr val="B8BFDF"/>
          </a:solidFill>
          <a:ln/>
        </p:spPr>
      </p:sp>
      <p:pic>
        <p:nvPicPr>
          <p:cNvPr id="14" name="Image 3" descr="preencoded.png">    </p:cNvPr>
          <p:cNvPicPr>
            <a:picLocks noChangeAspect="1"/>
          </p:cNvPicPr>
          <p:nvPr/>
        </p:nvPicPr>
        <p:blipFill>
          <a:blip r:embed="rId4"/>
          <a:stretch>
            <a:fillRect/>
          </a:stretch>
        </p:blipFill>
        <p:spPr>
          <a:xfrm>
            <a:off x="708184" y="5076587"/>
            <a:ext cx="3844290" cy="1763435"/>
          </a:xfrm>
          <a:prstGeom prst="rect">
            <a:avLst/>
          </a:prstGeom>
        </p:spPr>
      </p:pic>
      <p:sp>
        <p:nvSpPr>
          <p:cNvPr id="15" name="Text 9"/>
          <p:cNvSpPr/>
          <p:nvPr/>
        </p:nvSpPr>
        <p:spPr>
          <a:xfrm>
            <a:off x="2561153" y="5761553"/>
            <a:ext cx="138113" cy="393502"/>
          </a:xfrm>
          <a:prstGeom prst="rect">
            <a:avLst/>
          </a:prstGeom>
          <a:noFill/>
          <a:ln/>
        </p:spPr>
        <p:txBody>
          <a:bodyPr wrap="none" lIns="0" tIns="0" rIns="0" bIns="0" rtlCol="0" anchor="t"/>
          <a:lstStyle/>
          <a:p>
            <a:pPr algn="ctr" indent="0" marL="0">
              <a:lnSpc>
                <a:spcPts val="3050"/>
              </a:lnSpc>
              <a:buNone/>
            </a:pPr>
            <a:r>
              <a:rPr lang="en-US" sz="1900" dirty="0">
                <a:solidFill>
                  <a:srgbClr val="404155"/>
                </a:solidFill>
                <a:latin typeface="Corben" pitchFamily="34" charset="0"/>
                <a:ea typeface="Corben" pitchFamily="34" charset="-122"/>
                <a:cs typeface="Corben" pitchFamily="34" charset="-120"/>
              </a:rPr>
              <a:t>3</a:t>
            </a:r>
            <a:endParaRPr lang="en-US" sz="1900" dirty="0"/>
          </a:p>
        </p:txBody>
      </p:sp>
      <p:sp>
        <p:nvSpPr>
          <p:cNvPr id="16" name="Text 10"/>
          <p:cNvSpPr/>
          <p:nvPr/>
        </p:nvSpPr>
        <p:spPr>
          <a:xfrm>
            <a:off x="4749284" y="5430798"/>
            <a:ext cx="2460069" cy="307419"/>
          </a:xfrm>
          <a:prstGeom prst="rect">
            <a:avLst/>
          </a:prstGeom>
          <a:noFill/>
          <a:ln/>
        </p:spPr>
        <p:txBody>
          <a:bodyPr wrap="none" lIns="0" tIns="0" rIns="0" bIns="0" rtlCol="0" anchor="t"/>
          <a:lstStyle/>
          <a:p>
            <a:pPr algn="l" indent="0" marL="0">
              <a:lnSpc>
                <a:spcPts val="2400"/>
              </a:lnSpc>
              <a:buNone/>
            </a:pPr>
            <a:r>
              <a:rPr lang="en-US" sz="1900" dirty="0">
                <a:solidFill>
                  <a:srgbClr val="404155"/>
                </a:solidFill>
                <a:latin typeface="Corben" pitchFamily="34" charset="0"/>
                <a:ea typeface="Corben" pitchFamily="34" charset="-122"/>
                <a:cs typeface="Corben" pitchFamily="34" charset="-120"/>
              </a:rPr>
              <a:t>Cuidado</a:t>
            </a:r>
            <a:endParaRPr lang="en-US" sz="1900" dirty="0"/>
          </a:p>
        </p:txBody>
      </p:sp>
      <p:sp>
        <p:nvSpPr>
          <p:cNvPr id="17" name="Text 11"/>
          <p:cNvSpPr/>
          <p:nvPr/>
        </p:nvSpPr>
        <p:spPr>
          <a:xfrm>
            <a:off x="4749284" y="5856208"/>
            <a:ext cx="3509129" cy="629603"/>
          </a:xfrm>
          <a:prstGeom prst="rect">
            <a:avLst/>
          </a:prstGeom>
          <a:noFill/>
          <a:ln/>
        </p:spPr>
        <p:txBody>
          <a:bodyPr wrap="square" lIns="0" tIns="0" rIns="0" bIns="0" rtlCol="0" anchor="t"/>
          <a:lstStyle/>
          <a:p>
            <a:pPr algn="l" indent="0" marL="0">
              <a:lnSpc>
                <a:spcPts val="2450"/>
              </a:lnSpc>
              <a:buNone/>
            </a:pPr>
            <a:r>
              <a:rPr lang="en-US" sz="1500" dirty="0">
                <a:solidFill>
                  <a:srgbClr val="404155"/>
                </a:solidFill>
                <a:latin typeface="Nobile" pitchFamily="34" charset="0"/>
                <a:ea typeface="Nobile" pitchFamily="34" charset="-122"/>
                <a:cs typeface="Nobile" pitchFamily="34" charset="-120"/>
              </a:rPr>
              <a:t>¿Estamos cuidando activamente a los hijos de nuestros pastores?</a:t>
            </a:r>
            <a:endParaRPr lang="en-US" sz="1500" dirty="0"/>
          </a:p>
        </p:txBody>
      </p:sp>
      <p:sp>
        <p:nvSpPr>
          <p:cNvPr id="18" name="Text 12"/>
          <p:cNvSpPr/>
          <p:nvPr/>
        </p:nvSpPr>
        <p:spPr>
          <a:xfrm>
            <a:off x="688777" y="7061359"/>
            <a:ext cx="7766447" cy="629603"/>
          </a:xfrm>
          <a:prstGeom prst="rect">
            <a:avLst/>
          </a:prstGeom>
          <a:noFill/>
          <a:ln/>
        </p:spPr>
        <p:txBody>
          <a:bodyPr wrap="square" lIns="0" tIns="0" rIns="0" bIns="0" rtlCol="0" anchor="t"/>
          <a:lstStyle/>
          <a:p>
            <a:pPr indent="0" marL="0">
              <a:lnSpc>
                <a:spcPts val="2450"/>
              </a:lnSpc>
              <a:buNone/>
            </a:pPr>
            <a:r>
              <a:rPr lang="en-US" sz="1500" dirty="0">
                <a:solidFill>
                  <a:srgbClr val="404155"/>
                </a:solidFill>
                <a:latin typeface="Nobile" pitchFamily="34" charset="0"/>
                <a:ea typeface="Nobile" pitchFamily="34" charset="-122"/>
                <a:cs typeface="Nobile" pitchFamily="34" charset="-120"/>
              </a:rPr>
              <a:t>Estas preguntas nos ayudan a evaluar nuestro compromiso actual con los hijos de los pastores y a identificar áreas de mejora en nuestro ministerio hacia ellos.</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60571"/>
            <a:ext cx="5670590" cy="708779"/>
          </a:xfrm>
          <a:prstGeom prst="rect">
            <a:avLst/>
          </a:prstGeom>
          <a:noFill/>
          <a:ln/>
        </p:spPr>
        <p:txBody>
          <a:bodyPr wrap="none" lIns="0" tIns="0" rIns="0" bIns="0" rtlCol="0" anchor="t"/>
          <a:lstStyle/>
          <a:p>
            <a:pPr indent="0" marL="0">
              <a:lnSpc>
                <a:spcPts val="5550"/>
              </a:lnSpc>
              <a:buNone/>
            </a:pPr>
            <a:r>
              <a:rPr lang="en-US" sz="4450" dirty="0">
                <a:solidFill>
                  <a:srgbClr val="1B1B27"/>
                </a:solidFill>
                <a:latin typeface="Corben" pitchFamily="34" charset="0"/>
                <a:ea typeface="Corben" pitchFamily="34" charset="-122"/>
                <a:cs typeface="Corben" pitchFamily="34" charset="-120"/>
              </a:rPr>
              <a:t>Oración Final</a:t>
            </a:r>
            <a:endParaRPr lang="en-US" sz="4450" dirty="0"/>
          </a:p>
        </p:txBody>
      </p:sp>
      <p:sp>
        <p:nvSpPr>
          <p:cNvPr id="3" name="Text 1"/>
          <p:cNvSpPr/>
          <p:nvPr/>
        </p:nvSpPr>
        <p:spPr>
          <a:xfrm>
            <a:off x="1442085" y="3597354"/>
            <a:ext cx="3136940" cy="354330"/>
          </a:xfrm>
          <a:prstGeom prst="rect">
            <a:avLst/>
          </a:prstGeom>
          <a:noFill/>
          <a:ln/>
        </p:spPr>
        <p:txBody>
          <a:bodyPr wrap="none" lIns="0" tIns="0" rIns="0" bIns="0" rtlCol="0" anchor="t"/>
          <a:lstStyle/>
          <a:p>
            <a:pPr algn="r" indent="0" marL="0">
              <a:lnSpc>
                <a:spcPts val="2750"/>
              </a:lnSpc>
              <a:buNone/>
            </a:pPr>
            <a:r>
              <a:rPr lang="en-US" sz="2200" dirty="0">
                <a:solidFill>
                  <a:srgbClr val="404155"/>
                </a:solidFill>
                <a:latin typeface="Corben" pitchFamily="34" charset="0"/>
                <a:ea typeface="Corben" pitchFamily="34" charset="-122"/>
                <a:cs typeface="Corben" pitchFamily="34" charset="-120"/>
              </a:rPr>
              <a:t>Por los hijos de pastores</a:t>
            </a:r>
            <a:endParaRPr lang="en-US" sz="2200" dirty="0"/>
          </a:p>
        </p:txBody>
      </p:sp>
      <p:sp>
        <p:nvSpPr>
          <p:cNvPr id="4" name="Text 2"/>
          <p:cNvSpPr/>
          <p:nvPr/>
        </p:nvSpPr>
        <p:spPr>
          <a:xfrm>
            <a:off x="793790" y="4087773"/>
            <a:ext cx="3785235" cy="725805"/>
          </a:xfrm>
          <a:prstGeom prst="rect">
            <a:avLst/>
          </a:prstGeom>
          <a:noFill/>
          <a:ln/>
        </p:spPr>
        <p:txBody>
          <a:bodyPr wrap="square" lIns="0" tIns="0" rIns="0" bIns="0" rtlCol="0" anchor="t"/>
          <a:lstStyle/>
          <a:p>
            <a:pPr algn="r" indent="0" marL="0">
              <a:lnSpc>
                <a:spcPts val="2850"/>
              </a:lnSpc>
              <a:buNone/>
            </a:pPr>
            <a:r>
              <a:rPr lang="en-US" sz="1750" dirty="0">
                <a:solidFill>
                  <a:srgbClr val="404155"/>
                </a:solidFill>
                <a:latin typeface="Nobile" pitchFamily="34" charset="0"/>
                <a:ea typeface="Nobile" pitchFamily="34" charset="-122"/>
                <a:cs typeface="Nobile" pitchFamily="34" charset="-120"/>
              </a:rPr>
              <a:t>Que han sentido presión o carga en la iglesia.</a:t>
            </a:r>
            <a:endParaRPr lang="en-US" sz="1750" dirty="0"/>
          </a:p>
        </p:txBody>
      </p:sp>
      <p:pic>
        <p:nvPicPr>
          <p:cNvPr id="5" name="Image 0" descr="preencoded.png">    </p:cNvPr>
          <p:cNvPicPr>
            <a:picLocks noChangeAspect="1"/>
          </p:cNvPicPr>
          <p:nvPr/>
        </p:nvPicPr>
        <p:blipFill>
          <a:blip r:embed="rId1"/>
          <a:stretch>
            <a:fillRect/>
          </a:stretch>
        </p:blipFill>
        <p:spPr>
          <a:xfrm>
            <a:off x="5032653" y="1922978"/>
            <a:ext cx="4564975" cy="4564975"/>
          </a:xfrm>
          <a:prstGeom prst="rect">
            <a:avLst/>
          </a:prstGeom>
        </p:spPr>
      </p:pic>
      <p:sp>
        <p:nvSpPr>
          <p:cNvPr id="6" name="Text 3"/>
          <p:cNvSpPr/>
          <p:nvPr/>
        </p:nvSpPr>
        <p:spPr>
          <a:xfrm>
            <a:off x="6097667" y="3978593"/>
            <a:ext cx="83820" cy="453509"/>
          </a:xfrm>
          <a:prstGeom prst="rect">
            <a:avLst/>
          </a:prstGeom>
          <a:noFill/>
          <a:ln/>
        </p:spPr>
        <p:txBody>
          <a:bodyPr wrap="none" lIns="0" tIns="0" rIns="0" bIns="0" rtlCol="0" anchor="t"/>
          <a:lstStyle/>
          <a:p>
            <a:pPr indent="0" marL="0">
              <a:lnSpc>
                <a:spcPts val="3550"/>
              </a:lnSpc>
              <a:buNone/>
            </a:pPr>
            <a:r>
              <a:rPr lang="en-US" sz="2200" dirty="0">
                <a:solidFill>
                  <a:srgbClr val="404155"/>
                </a:solidFill>
                <a:latin typeface="Corben" pitchFamily="34" charset="0"/>
                <a:ea typeface="Corben" pitchFamily="34" charset="-122"/>
                <a:cs typeface="Corben" pitchFamily="34" charset="-120"/>
              </a:rPr>
              <a:t>1</a:t>
            </a:r>
            <a:endParaRPr lang="en-US" sz="2200" dirty="0"/>
          </a:p>
        </p:txBody>
      </p:sp>
      <p:sp>
        <p:nvSpPr>
          <p:cNvPr id="7" name="Text 4"/>
          <p:cNvSpPr/>
          <p:nvPr/>
        </p:nvSpPr>
        <p:spPr>
          <a:xfrm>
            <a:off x="9597628" y="2280285"/>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Corben" pitchFamily="34" charset="0"/>
                <a:ea typeface="Corben" pitchFamily="34" charset="-122"/>
                <a:cs typeface="Corben" pitchFamily="34" charset="-120"/>
              </a:rPr>
              <a:t>Por la Junta</a:t>
            </a:r>
            <a:endParaRPr lang="en-US" sz="2200" dirty="0"/>
          </a:p>
        </p:txBody>
      </p:sp>
      <p:sp>
        <p:nvSpPr>
          <p:cNvPr id="8" name="Text 5"/>
          <p:cNvSpPr/>
          <p:nvPr/>
        </p:nvSpPr>
        <p:spPr>
          <a:xfrm>
            <a:off x="9597628" y="2770703"/>
            <a:ext cx="4238982" cy="725805"/>
          </a:xfrm>
          <a:prstGeom prst="rect">
            <a:avLst/>
          </a:prstGeom>
          <a:noFill/>
          <a:ln/>
        </p:spPr>
        <p:txBody>
          <a:bodyPr wrap="squar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Sabiduría para la creación de espacios de apoyo.</a:t>
            </a:r>
            <a:endParaRPr lang="en-US" sz="1750" dirty="0"/>
          </a:p>
        </p:txBody>
      </p:sp>
      <p:pic>
        <p:nvPicPr>
          <p:cNvPr id="9" name="Image 1" descr="preencoded.png">    </p:cNvPr>
          <p:cNvPicPr>
            <a:picLocks noChangeAspect="1"/>
          </p:cNvPicPr>
          <p:nvPr/>
        </p:nvPicPr>
        <p:blipFill>
          <a:blip r:embed="rId2"/>
          <a:stretch>
            <a:fillRect/>
          </a:stretch>
        </p:blipFill>
        <p:spPr>
          <a:xfrm>
            <a:off x="5032653" y="1922978"/>
            <a:ext cx="4564975" cy="4564975"/>
          </a:xfrm>
          <a:prstGeom prst="rect">
            <a:avLst/>
          </a:prstGeom>
        </p:spPr>
      </p:pic>
      <p:sp>
        <p:nvSpPr>
          <p:cNvPr id="10" name="Text 6"/>
          <p:cNvSpPr/>
          <p:nvPr/>
        </p:nvSpPr>
        <p:spPr>
          <a:xfrm>
            <a:off x="7828836" y="2960608"/>
            <a:ext cx="147876" cy="453509"/>
          </a:xfrm>
          <a:prstGeom prst="rect">
            <a:avLst/>
          </a:prstGeom>
          <a:noFill/>
          <a:ln/>
        </p:spPr>
        <p:txBody>
          <a:bodyPr wrap="none" lIns="0" tIns="0" rIns="0" bIns="0" rtlCol="0" anchor="t"/>
          <a:lstStyle/>
          <a:p>
            <a:pPr indent="0" marL="0">
              <a:lnSpc>
                <a:spcPts val="3550"/>
              </a:lnSpc>
              <a:buNone/>
            </a:pPr>
            <a:r>
              <a:rPr lang="en-US" sz="2200" dirty="0">
                <a:solidFill>
                  <a:srgbClr val="404155"/>
                </a:solidFill>
                <a:latin typeface="Corben" pitchFamily="34" charset="0"/>
                <a:ea typeface="Corben" pitchFamily="34" charset="-122"/>
                <a:cs typeface="Corben" pitchFamily="34" charset="-120"/>
              </a:rPr>
              <a:t>2</a:t>
            </a:r>
            <a:endParaRPr lang="en-US" sz="2200" dirty="0"/>
          </a:p>
        </p:txBody>
      </p:sp>
      <p:sp>
        <p:nvSpPr>
          <p:cNvPr id="11" name="Text 7"/>
          <p:cNvSpPr/>
          <p:nvPr/>
        </p:nvSpPr>
        <p:spPr>
          <a:xfrm>
            <a:off x="9597628" y="455140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Corben" pitchFamily="34" charset="0"/>
                <a:ea typeface="Corben" pitchFamily="34" charset="-122"/>
                <a:cs typeface="Corben" pitchFamily="34" charset="-120"/>
              </a:rPr>
              <a:t>Por su identidad</a:t>
            </a:r>
            <a:endParaRPr lang="en-US" sz="2200" dirty="0"/>
          </a:p>
        </p:txBody>
      </p:sp>
      <p:sp>
        <p:nvSpPr>
          <p:cNvPr id="12" name="Text 8"/>
          <p:cNvSpPr/>
          <p:nvPr/>
        </p:nvSpPr>
        <p:spPr>
          <a:xfrm>
            <a:off x="9597628" y="5041821"/>
            <a:ext cx="4238982" cy="1088708"/>
          </a:xfrm>
          <a:prstGeom prst="rect">
            <a:avLst/>
          </a:prstGeom>
          <a:noFill/>
          <a:ln/>
        </p:spPr>
        <p:txBody>
          <a:bodyPr wrap="squar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Que los hijos de pastores encuentren su identidad en Cristo y caminen en su propósito.</a:t>
            </a:r>
            <a:endParaRPr lang="en-US" sz="1750" dirty="0"/>
          </a:p>
        </p:txBody>
      </p:sp>
      <p:pic>
        <p:nvPicPr>
          <p:cNvPr id="13" name="Image 2" descr="preencoded.png">    </p:cNvPr>
          <p:cNvPicPr>
            <a:picLocks noChangeAspect="1"/>
          </p:cNvPicPr>
          <p:nvPr/>
        </p:nvPicPr>
        <p:blipFill>
          <a:blip r:embed="rId3"/>
          <a:stretch>
            <a:fillRect/>
          </a:stretch>
        </p:blipFill>
        <p:spPr>
          <a:xfrm>
            <a:off x="5032653" y="1922978"/>
            <a:ext cx="4564975" cy="4564975"/>
          </a:xfrm>
          <a:prstGeom prst="rect">
            <a:avLst/>
          </a:prstGeom>
        </p:spPr>
      </p:pic>
      <p:sp>
        <p:nvSpPr>
          <p:cNvPr id="14" name="Text 9"/>
          <p:cNvSpPr/>
          <p:nvPr/>
        </p:nvSpPr>
        <p:spPr>
          <a:xfrm>
            <a:off x="7823121" y="4996577"/>
            <a:ext cx="159187" cy="453509"/>
          </a:xfrm>
          <a:prstGeom prst="rect">
            <a:avLst/>
          </a:prstGeom>
          <a:noFill/>
          <a:ln/>
        </p:spPr>
        <p:txBody>
          <a:bodyPr wrap="none" lIns="0" tIns="0" rIns="0" bIns="0" rtlCol="0" anchor="t"/>
          <a:lstStyle/>
          <a:p>
            <a:pPr indent="0" marL="0">
              <a:lnSpc>
                <a:spcPts val="3550"/>
              </a:lnSpc>
              <a:buNone/>
            </a:pPr>
            <a:r>
              <a:rPr lang="en-US" sz="2200" dirty="0">
                <a:solidFill>
                  <a:srgbClr val="404155"/>
                </a:solidFill>
                <a:latin typeface="Corben" pitchFamily="34" charset="0"/>
                <a:ea typeface="Corben" pitchFamily="34" charset="-122"/>
                <a:cs typeface="Corben" pitchFamily="34" charset="-120"/>
              </a:rPr>
              <a:t>3</a:t>
            </a:r>
            <a:endParaRPr lang="en-US" sz="2200" dirty="0"/>
          </a:p>
        </p:txBody>
      </p:sp>
      <p:sp>
        <p:nvSpPr>
          <p:cNvPr id="15" name="Text 10"/>
          <p:cNvSpPr/>
          <p:nvPr/>
        </p:nvSpPr>
        <p:spPr>
          <a:xfrm>
            <a:off x="793790" y="6743105"/>
            <a:ext cx="13042821" cy="725805"/>
          </a:xfrm>
          <a:prstGeom prst="rect">
            <a:avLst/>
          </a:prstGeom>
          <a:noFill/>
          <a:ln/>
        </p:spPr>
        <p:txBody>
          <a:bodyPr wrap="square" lIns="0" tIns="0" rIns="0" bIns="0" rtlCol="0" anchor="t"/>
          <a:lstStyle/>
          <a:p>
            <a:pPr indent="0" marL="0">
              <a:lnSpc>
                <a:spcPts val="2850"/>
              </a:lnSpc>
              <a:buNone/>
            </a:pPr>
            <a:r>
              <a:rPr lang="en-US" sz="1750" dirty="0">
                <a:solidFill>
                  <a:srgbClr val="404155"/>
                </a:solidFill>
                <a:latin typeface="Nobile" pitchFamily="34" charset="0"/>
                <a:ea typeface="Nobile" pitchFamily="34" charset="-122"/>
                <a:cs typeface="Nobile" pitchFamily="34" charset="-120"/>
              </a:rPr>
              <a:t>Texto clave: Salmo 127:3-4 "He aquí, herencia de Jehová son los hijos; cosa de estima el fruto del vientre. Como saetas en mano del valiente, así son los hijos habidos en la juventud."</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2025-02-28T00:26:30Z</dcterms:created>
  <dcterms:modified xsi:type="dcterms:W3CDTF">2025-02-28T00:26:30Z</dcterms:modified>
</cp:coreProperties>
</file>